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24"/>
  </p:notesMasterIdLst>
  <p:sldIdLst>
    <p:sldId id="291" r:id="rId2"/>
    <p:sldId id="257" r:id="rId3"/>
    <p:sldId id="258" r:id="rId4"/>
    <p:sldId id="259" r:id="rId5"/>
    <p:sldId id="280" r:id="rId6"/>
    <p:sldId id="261" r:id="rId7"/>
    <p:sldId id="262" r:id="rId8"/>
    <p:sldId id="263" r:id="rId9"/>
    <p:sldId id="264" r:id="rId10"/>
    <p:sldId id="287" r:id="rId11"/>
    <p:sldId id="282" r:id="rId12"/>
    <p:sldId id="283" r:id="rId13"/>
    <p:sldId id="284" r:id="rId14"/>
    <p:sldId id="288" r:id="rId15"/>
    <p:sldId id="286" r:id="rId16"/>
    <p:sldId id="289" r:id="rId17"/>
    <p:sldId id="290" r:id="rId18"/>
    <p:sldId id="275" r:id="rId19"/>
    <p:sldId id="271" r:id="rId20"/>
    <p:sldId id="270" r:id="rId21"/>
    <p:sldId id="269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3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954" y="84"/>
      </p:cViewPr>
      <p:guideLst>
        <p:guide orient="horz" pos="2153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3D730-A506-408D-88D4-D4961A3BECCC}" type="datetimeFigureOut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B4CD3-3A49-4566-91C3-263B6A32B5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8113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J5FoTa06HE&amp;t=137s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1695" cy="578364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783643"/>
            <a:ext cx="12191695" cy="1074357"/>
          </a:xfrm>
          <a:prstGeom prst="rect">
            <a:avLst/>
          </a:prstGeom>
          <a:solidFill>
            <a:srgbClr val="0709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43006" y="5916168"/>
            <a:ext cx="4357594" cy="331839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50" b="1">
                <a:solidFill>
                  <a:srgbClr val="CCA95B"/>
                </a:solidFill>
                <a:latin typeface="Noto Sans KR"/>
              </a:rPr>
              <a:t>영화 제작기획</a:t>
            </a:r>
            <a:r>
              <a:rPr lang="ko-KR" altLang="en-US" sz="1650" b="1">
                <a:solidFill>
                  <a:srgbClr val="CCA95B"/>
                </a:solidFill>
                <a:latin typeface="Noto Sans KR"/>
              </a:rPr>
              <a:t>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6082088"/>
            <a:ext cx="5233671" cy="373215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r">
              <a:defRPr/>
            </a:pPr>
            <a:r>
              <a:rPr sz="1650" b="1">
                <a:solidFill>
                  <a:srgbClr val="42C7F1"/>
                </a:solidFill>
                <a:latin typeface="Noto Sans KR"/>
              </a:rPr>
              <a:t>법정 드라마 · 휴먼 드라마 · 사회 드라마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6455303"/>
            <a:ext cx="5233672" cy="255670"/>
          </a:xfrm>
          <a:prstGeom prst="rect">
            <a:avLst/>
          </a:prstGeom>
          <a:noFill/>
        </p:spPr>
        <p:txBody>
          <a:bodyPr wrap="square" lIns="63500" tIns="38100" rIns="63500" bIns="38100">
            <a:normAutofit fontScale="85000" lnSpcReduction="20000"/>
          </a:bodyPr>
          <a:lstStyle/>
          <a:p>
            <a:pPr algn="r">
              <a:defRPr/>
            </a:pPr>
            <a:r>
              <a:rPr lang="ko-KR" altLang="en-US" sz="1650" b="0">
                <a:solidFill>
                  <a:srgbClr val="69D8AD"/>
                </a:solidFill>
                <a:latin typeface="Noto Sans KR"/>
              </a:rPr>
              <a:t>캐스팅 구상</a:t>
            </a:r>
            <a:r>
              <a:rPr lang="ko-KR" altLang="en-US" sz="1650" b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50" b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50" b="0">
                <a:solidFill>
                  <a:srgbClr val="F5F4F0"/>
                </a:solidFill>
                <a:latin typeface="Noto Sans KR"/>
              </a:rPr>
              <a:t> </a:t>
            </a:r>
            <a:r>
              <a:rPr sz="1650" b="0">
                <a:solidFill>
                  <a:srgbClr val="F5F4F0"/>
                </a:solidFill>
                <a:latin typeface="Noto Sans KR"/>
              </a:rPr>
              <a:t>60대 주연 · 40대 중심 · 30대 앙상블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006" y="6455303"/>
            <a:ext cx="5821979" cy="255670"/>
          </a:xfrm>
          <a:prstGeom prst="rect">
            <a:avLst/>
          </a:prstGeom>
          <a:noFill/>
        </p:spPr>
        <p:txBody>
          <a:bodyPr wrap="square" lIns="63500" tIns="38100" rIns="63500" bIns="38100">
            <a:normAutofit fontScale="85000" lnSpcReduction="20000"/>
          </a:bodyPr>
          <a:lstStyle/>
          <a:p>
            <a:pPr algn="l">
              <a:defRPr/>
            </a:pPr>
            <a:r>
              <a:rPr sz="1650" b="0" dirty="0" err="1">
                <a:solidFill>
                  <a:srgbClr val="69D8AD"/>
                </a:solidFill>
                <a:latin typeface="Noto Sans KR"/>
              </a:rPr>
              <a:t>원작</a:t>
            </a:r>
            <a:r>
              <a:rPr lang="ko-KR" altLang="en-US" sz="1650" b="0" dirty="0">
                <a:solidFill>
                  <a:srgbClr val="69D8AD"/>
                </a:solidFill>
                <a:latin typeface="Noto Sans KR"/>
              </a:rPr>
              <a:t> 및 실제 인물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50" b="0" dirty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50" b="0" dirty="0" err="1">
                <a:solidFill>
                  <a:srgbClr val="F5F4F0"/>
                </a:solidFill>
                <a:latin typeface="Noto Sans KR"/>
              </a:rPr>
              <a:t>김중학</a:t>
            </a:r>
            <a:r>
              <a:rPr sz="1650" b="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50" b="0" dirty="0">
                <a:solidFill>
                  <a:srgbClr val="69D8AD"/>
                </a:solidFill>
                <a:latin typeface="Noto Sans KR"/>
              </a:rPr>
              <a:t> ·  </a:t>
            </a:r>
            <a:r>
              <a:rPr lang="ko-KR" altLang="en-US" sz="1650" b="0" dirty="0">
                <a:solidFill>
                  <a:srgbClr val="69D8AD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Noto Sans KR"/>
              </a:rPr>
              <a:t>제작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50" b="0" dirty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50" b="0" dirty="0">
                <a:solidFill>
                  <a:srgbClr val="F5F4F0"/>
                </a:solidFill>
                <a:latin typeface="Noto Sans KR"/>
              </a:rPr>
              <a:t>(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주</a:t>
            </a:r>
            <a:r>
              <a:rPr lang="en-US" altLang="ko-KR" sz="1650" b="0" dirty="0">
                <a:solidFill>
                  <a:srgbClr val="F5F4F0"/>
                </a:solidFill>
                <a:latin typeface="Noto Sans KR"/>
              </a:rPr>
              <a:t>)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ko-KR" altLang="en-US" sz="1650" b="0" dirty="0" err="1">
                <a:solidFill>
                  <a:srgbClr val="F5F4F0"/>
                </a:solidFill>
                <a:latin typeface="Noto Sans KR"/>
              </a:rPr>
              <a:t>마집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    </a:t>
            </a:r>
            <a:r>
              <a:rPr sz="1650" b="0" dirty="0">
                <a:solidFill>
                  <a:srgbClr val="69D8AD"/>
                </a:solidFill>
                <a:latin typeface="Noto Sans KR"/>
              </a:rPr>
              <a:t>·  </a:t>
            </a:r>
            <a:r>
              <a:rPr lang="ko-KR" altLang="en-US" sz="1650" b="0" dirty="0">
                <a:solidFill>
                  <a:srgbClr val="69D8AD"/>
                </a:solidFill>
                <a:latin typeface="Noto Sans KR"/>
              </a:rPr>
              <a:t>감독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50" b="0" dirty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50" b="0" dirty="0">
                <a:solidFill>
                  <a:srgbClr val="F5F4F0"/>
                </a:solidFill>
                <a:latin typeface="Noto Sans KR"/>
              </a:rPr>
              <a:t> 섭외 예정</a:t>
            </a:r>
            <a:r>
              <a:rPr sz="1650" b="0" dirty="0">
                <a:solidFill>
                  <a:srgbClr val="F5F4F0"/>
                </a:solidFill>
                <a:latin typeface="Noto Sans KR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기획 의도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600200"/>
            <a:ext cx="10099548" cy="52322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b="0">
                <a:solidFill>
                  <a:srgbClr val="FFD700"/>
                </a:solidFill>
                <a:latin typeface="Noto Sans KR"/>
              </a:rPr>
              <a:t>"법원은 어떻게 재판하는가?"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" y="2404872"/>
            <a:ext cx="10099548" cy="914400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50">
                <a:solidFill>
                  <a:srgbClr val="F5F4F0"/>
                </a:solidFill>
                <a:latin typeface="Noto Sans KR"/>
              </a:rPr>
              <a:t>공장 건설과 재산권 분쟁에서 출발한 한 개인의 실제 사건.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50">
                <a:solidFill>
                  <a:srgbClr val="F5F4F0"/>
                </a:solidFill>
                <a:latin typeface="Noto Sans KR"/>
              </a:rPr>
              <a:t>주장과 증거는 어떻게 다루어지고, 쟁점은 어떻게 판단되며,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50">
                <a:solidFill>
                  <a:srgbClr val="F5F4F0"/>
                </a:solidFill>
                <a:latin typeface="Noto Sans KR"/>
              </a:rPr>
              <a:t>그 판단은 판결문과 재판기록에 어떻게 남는가.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" y="3721608"/>
            <a:ext cx="10099548" cy="292607"/>
          </a:xfrm>
          <a:prstGeom prst="rect">
            <a:avLst/>
          </a:prstGeom>
          <a:noFill/>
        </p:spPr>
        <p:txBody>
          <a:bodyPr wrap="square" lIns="63500" tIns="38100" rIns="63500" bIns="38100">
            <a:normAutofit fontScale="92500" lnSpcReduction="10000"/>
          </a:bodyPr>
          <a:lstStyle/>
          <a:p>
            <a:pPr algn="l">
              <a:defRPr/>
            </a:pPr>
            <a:r>
              <a:rPr sz="1650" b="0">
                <a:solidFill>
                  <a:srgbClr val="42C7F1"/>
                </a:solidFill>
                <a:latin typeface="Noto Sans KR"/>
              </a:rPr>
              <a:t>이 영화가 던지는 세 가지 질문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" y="4014215"/>
            <a:ext cx="10099548" cy="914400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50">
                <a:solidFill>
                  <a:schemeClr val="accent6"/>
                </a:solidFill>
                <a:latin typeface="Noto Sans KR"/>
              </a:rPr>
              <a:t>『재판실무편람』</a:t>
            </a:r>
            <a:r>
              <a:rPr sz="1650">
                <a:solidFill>
                  <a:srgbClr val="F5F4F0"/>
                </a:solidFill>
                <a:latin typeface="Noto Sans KR"/>
              </a:rPr>
              <a:t>  </a:t>
            </a:r>
            <a:r>
              <a:rPr lang="ko-KR" altLang="en-US" sz="1650">
                <a:solidFill>
                  <a:srgbClr val="F5F4F0"/>
                </a:solidFill>
                <a:latin typeface="Noto Sans KR"/>
              </a:rPr>
              <a:t>공개되어야 </a:t>
            </a:r>
            <a:r>
              <a:rPr sz="1650">
                <a:solidFill>
                  <a:srgbClr val="F5F4F0"/>
                </a:solidFill>
                <a:latin typeface="Noto Sans KR"/>
              </a:rPr>
              <a:t>한다.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50">
                <a:solidFill>
                  <a:schemeClr val="accent6"/>
                </a:solidFill>
                <a:latin typeface="Noto Sans KR"/>
              </a:rPr>
              <a:t>『대법원 (귀족 카르텔)』</a:t>
            </a:r>
            <a:r>
              <a:rPr sz="1650">
                <a:solidFill>
                  <a:srgbClr val="F5F4F0"/>
                </a:solidFill>
                <a:latin typeface="Noto Sans KR"/>
              </a:rPr>
              <a:t>  서민의 법원이 되어야 한다.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50">
                <a:solidFill>
                  <a:schemeClr val="accent6"/>
                </a:solidFill>
                <a:latin typeface="Noto Sans KR"/>
              </a:rPr>
              <a:t>『법왜곡죄』</a:t>
            </a:r>
            <a:r>
              <a:rPr sz="1650">
                <a:solidFill>
                  <a:srgbClr val="F5F4F0"/>
                </a:solidFill>
                <a:latin typeface="Noto Sans KR"/>
              </a:rPr>
              <a:t>  </a:t>
            </a:r>
            <a:r>
              <a:rPr lang="ko-KR" altLang="en-US" sz="1650">
                <a:solidFill>
                  <a:srgbClr val="F5F4F0"/>
                </a:solidFill>
                <a:latin typeface="Noto Sans KR"/>
              </a:rPr>
              <a:t>모든 </a:t>
            </a:r>
            <a:r>
              <a:rPr sz="1650">
                <a:solidFill>
                  <a:srgbClr val="F5F4F0"/>
                </a:solidFill>
                <a:latin typeface="Noto Sans KR"/>
              </a:rPr>
              <a:t>사건에 적용되어야 한다.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로그라인 &amp; 작품 개요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005840" y="1572768"/>
            <a:ext cx="10241280" cy="50292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>
              <a:defRPr/>
            </a:pPr>
            <a:r>
              <a:rPr b="1">
                <a:solidFill>
                  <a:srgbClr val="FFD700"/>
                </a:solidFill>
                <a:latin typeface="Noto Sans KR"/>
              </a:rPr>
              <a:t>돈은 18원. 걸린 것은 한 사람의 인생.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331720"/>
            <a:ext cx="10058400" cy="3611880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공장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건설과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재산권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분쟁에서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시작해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법원·검찰·대기업과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맞서게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된 60대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기술자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김중학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두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차례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수감과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수십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년의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재판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끝에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'18원'으로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사법시스템에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질문을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던진다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그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옆에는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40대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변호사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한준호가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있다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장르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: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법정·휴먼·사회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드라마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러닝타임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: 약 1</a:t>
            </a:r>
            <a:r>
              <a:rPr lang="en-US" altLang="ko-KR" sz="1600" dirty="0">
                <a:solidFill>
                  <a:srgbClr val="F5F4F0"/>
                </a:solidFill>
                <a:latin typeface="+mj-ea"/>
                <a:ea typeface="+mj-ea"/>
              </a:rPr>
              <a:t>30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분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원작</a:t>
            </a:r>
            <a:r>
              <a:rPr lang="en-US"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lang="ko-KR" altLang="en-US" sz="1600" dirty="0">
                <a:solidFill>
                  <a:srgbClr val="F5F4F0"/>
                </a:solidFill>
                <a:latin typeface="+mj-ea"/>
                <a:ea typeface="+mj-ea"/>
              </a:rPr>
              <a:t>및 실제 인물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: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김중학</a:t>
            </a:r>
            <a:endParaRPr sz="1600" dirty="0">
              <a:solidFill>
                <a:srgbClr val="F5F4F0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ko-KR" altLang="en-US" sz="1600" dirty="0">
                <a:solidFill>
                  <a:srgbClr val="F5F4F0"/>
                </a:solidFill>
                <a:latin typeface="+mj-ea"/>
                <a:ea typeface="+mj-ea"/>
              </a:rPr>
              <a:t>제작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: </a:t>
            </a:r>
            <a:r>
              <a:rPr lang="ko-KR" altLang="en-US" sz="1600" dirty="0">
                <a:solidFill>
                  <a:srgbClr val="F5F4F0"/>
                </a:solidFill>
                <a:latin typeface="+mj-ea"/>
                <a:ea typeface="+mj-ea"/>
              </a:rPr>
              <a:t>주식회사 </a:t>
            </a:r>
            <a:r>
              <a:rPr lang="ko-KR" altLang="en-US" sz="1600" dirty="0" err="1">
                <a:solidFill>
                  <a:srgbClr val="F5F4F0"/>
                </a:solidFill>
                <a:latin typeface="+mj-ea"/>
                <a:ea typeface="+mj-ea"/>
              </a:rPr>
              <a:t>마집</a:t>
            </a:r>
            <a:endParaRPr sz="1600" dirty="0">
              <a:solidFill>
                <a:srgbClr val="F5F4F0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ko-KR" altLang="en-US" sz="1600" dirty="0">
                <a:solidFill>
                  <a:srgbClr val="F5F4F0"/>
                </a:solidFill>
                <a:latin typeface="+mj-ea"/>
                <a:ea typeface="+mj-ea"/>
              </a:rPr>
              <a:t>감독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:</a:t>
            </a:r>
            <a:r>
              <a:rPr lang="en-US"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lang="ko-KR" altLang="en-US" sz="1600" dirty="0">
                <a:solidFill>
                  <a:srgbClr val="F5F4F0"/>
                </a:solidFill>
                <a:latin typeface="+mj-ea"/>
                <a:ea typeface="+mj-ea"/>
              </a:rPr>
              <a:t>섭외예정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규모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: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순제작비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+mj-ea"/>
                <a:ea typeface="+mj-ea"/>
              </a:rPr>
              <a:t>14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억 / </a:t>
            </a:r>
            <a:r>
              <a:rPr sz="1600" dirty="0" err="1">
                <a:solidFill>
                  <a:srgbClr val="F5F4F0"/>
                </a:solidFill>
                <a:latin typeface="+mj-ea"/>
                <a:ea typeface="+mj-ea"/>
              </a:rPr>
              <a:t>마케팅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 3억 / 총 </a:t>
            </a:r>
            <a:r>
              <a:rPr lang="en-US" altLang="ko-KR" sz="1600" dirty="0">
                <a:solidFill>
                  <a:srgbClr val="F5F4F0"/>
                </a:solidFill>
                <a:latin typeface="+mj-ea"/>
                <a:ea typeface="+mj-ea"/>
              </a:rPr>
              <a:t>17</a:t>
            </a:r>
            <a:r>
              <a:rPr sz="1600" dirty="0">
                <a:solidFill>
                  <a:srgbClr val="F5F4F0"/>
                </a:solidFill>
                <a:latin typeface="+mj-ea"/>
                <a:ea typeface="+mj-ea"/>
              </a:rPr>
              <a:t>억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chemeClr val="bg1"/>
                </a:solidFill>
                <a:latin typeface="+mj-ea"/>
                <a:ea typeface="+mj-ea"/>
              </a:rPr>
              <a:t>유통</a:t>
            </a:r>
            <a:r>
              <a:rPr lang="ko-KR" altLang="ko-KR" sz="1600" dirty="0">
                <a:solidFill>
                  <a:schemeClr val="bg1"/>
                </a:solidFill>
                <a:latin typeface="+mj-ea"/>
                <a:ea typeface="+mj-ea"/>
              </a:rPr>
              <a:t> 전략: 극장 개봉을 우선 추진하고, 국내외 OTT 및 해외 판권 판매를 병행</a:t>
            </a:r>
            <a:endParaRPr lang="ko-KR" altLang="en-US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ko-KR" altLang="en-US" sz="1600" dirty="0">
                <a:solidFill>
                  <a:srgbClr val="F5F4F0"/>
                </a:solidFill>
                <a:latin typeface="+mj-ea"/>
                <a:ea typeface="+mj-ea"/>
              </a:rPr>
              <a:t>핵심 타깃</a:t>
            </a:r>
            <a:r>
              <a:rPr lang="en-US" altLang="ko-KR" sz="1600" dirty="0">
                <a:solidFill>
                  <a:srgbClr val="F5F4F0"/>
                </a:solidFill>
                <a:latin typeface="+mj-ea"/>
                <a:ea typeface="+mj-ea"/>
              </a:rPr>
              <a:t>: 40</a:t>
            </a:r>
            <a:r>
              <a:rPr lang="ko-KR" altLang="en-US" sz="1600" dirty="0">
                <a:solidFill>
                  <a:srgbClr val="F5F4F0"/>
                </a:solidFill>
                <a:latin typeface="+mj-ea"/>
                <a:ea typeface="+mj-ea"/>
              </a:rPr>
              <a:t>대 남성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작품경쟁력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003405" y="1837637"/>
            <a:ext cx="9969395" cy="3378827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1.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제목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자체가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가진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힘 — 《18원》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2.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실제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사건과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법률에서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출발한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법정영화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3. 한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개인과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거대한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시스템의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충돌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4. '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재판하는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방법'으로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확장되는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주인공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5.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재판실무편람이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만드는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차별성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6.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사법부에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대한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질문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7.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법왜곡의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책임에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대한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질문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8. 두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차례의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수감과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가족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9.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AI·기술개발로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이어지는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결말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10.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영화가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끝난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뒤에도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남는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세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가지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질문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chemeClr val="accent6"/>
                </a:solidFill>
                <a:latin typeface="Noto Sans KR"/>
              </a:rPr>
              <a:t>1</a:t>
            </a:r>
            <a:r>
              <a:rPr lang="en-US" altLang="ko-KR" sz="1600" dirty="0">
                <a:solidFill>
                  <a:schemeClr val="accent6"/>
                </a:solidFill>
                <a:latin typeface="Noto Sans KR"/>
              </a:rPr>
              <a:t>1</a:t>
            </a:r>
            <a:r>
              <a:rPr sz="1600" dirty="0">
                <a:solidFill>
                  <a:schemeClr val="accent6"/>
                </a:solidFill>
                <a:latin typeface="Noto Sans KR"/>
              </a:rPr>
              <a:t>. </a:t>
            </a:r>
            <a:r>
              <a:rPr lang="en-US" altLang="ko-KR" sz="1600" dirty="0">
                <a:solidFill>
                  <a:schemeClr val="accent6"/>
                </a:solidFill>
                <a:latin typeface="Noto Sans KR"/>
              </a:rPr>
              <a:t>3</a:t>
            </a:r>
            <a:r>
              <a:rPr lang="ko-KR" altLang="en-US" sz="1600" dirty="0">
                <a:solidFill>
                  <a:schemeClr val="accent6"/>
                </a:solidFill>
                <a:latin typeface="Noto Sans KR"/>
              </a:rPr>
              <a:t>종 챌린지에 의한 사회적 운동 및 자연적 영화 홍보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499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부별 구성 (총 1</a:t>
            </a:r>
            <a:r>
              <a:rPr lang="en-US" altLang="ko-KR" sz="2700" b="1">
                <a:solidFill>
                  <a:srgbClr val="F5F4F0"/>
                </a:solidFill>
                <a:latin typeface="Noto Sans KR"/>
              </a:rPr>
              <a:t>30</a:t>
            </a:r>
            <a:r>
              <a:rPr sz="2700" b="1">
                <a:solidFill>
                  <a:srgbClr val="F5F4F0"/>
                </a:solidFill>
                <a:latin typeface="Noto Sans KR"/>
              </a:rPr>
              <a:t>분)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1101852" y="1574239"/>
          <a:ext cx="8474952" cy="4404360"/>
        </p:xfrm>
        <a:graphic>
          <a:graphicData uri="http://schemas.openxmlformats.org/drawingml/2006/table">
            <a:tbl>
              <a:tblPr firstRow="1" bandRow="1"/>
              <a:tblGrid>
                <a:gridCol w="928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3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3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25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100" b="1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100" b="1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핵심 사건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100" b="1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주인공의 핵심 감정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1부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18원의 의미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황당함과 분노 — 사소한 금액이 거대한 싸움의 시작이 된다.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2부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바닷가 소년, 공장, 가족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희망과 자부심 — 가난을 딛고 자신의 힘으로 성공을 일군다.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3부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충주 사건, 유죄에서 무죄로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억울함과 허탈함 — 무죄를 받았지만 잃어버린 삶은 돌아오지 않는다.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4부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김형두·김대현, 골드에스건설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공포와 분노 — 교통사고를 유발할 듯한 위협에 직면한다.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5부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김백진 사건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연민과 연대감 — 타인의 억울함을 자신의 일처럼 받아들인다.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6부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신영희 사건, 없는 문자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배신감과 혼란 — 믿었던 관계와 주장에 의문이 생긴다.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7부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110명과 18원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울분과 결의 — 개인의 분노가 공개적인 문제 제기로 바뀐다.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8부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저작권 사건, 국민참여재판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기대와 좌절 — 국민에게 판단받으려는 희망이 또 다른 벽에 부딪힌다.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9부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건물인도, 조합장 증언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배신감과 허탈함 — 자신이 믿었던 절차와 결과 사이의 간극을 마주한다.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10부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첫 번째 감옥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충격과 굴욕 — 자유와 일상을 빼앗긴다.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11부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두 번째 감옥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절망과 고독 — 다시 감옥에 갇히며 삶의 벼랑 끝에 선다.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12부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감옥에서 구조를 보다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성찰과 결심 — 개인의 고통을 넘어 문제의 구조를 바라보기 시작한다.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13부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AI 시스템 개발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집념과 희망 — 기술로 문제를 검증하고 바꾸려 한다.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14부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국가배상, 항소, 엔딩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비통함과 불굴의 의지 — 결과에 좌절하면서도 싸움을 멈추지 않는다.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크레딧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김중학 출연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여운과 공감 — 영화 속 이야기가 현실의 질문으로 이어진다.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025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챌린지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altLang="en-US"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종 장면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사회적 계몽 운동 </a:t>
                      </a:r>
                      <a:r>
                        <a:rPr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— 『재판실무편람』</a:t>
                      </a:r>
                      <a:r>
                        <a:rPr lang="en-US" altLang="ko-KR"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,</a:t>
                      </a:r>
                      <a:r>
                        <a:rPr lang="ko-KR" altLang="en-US"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 『대법원』</a:t>
                      </a:r>
                      <a:r>
                        <a:rPr lang="en-US" altLang="ko-KR"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,</a:t>
                      </a:r>
                      <a:r>
                        <a:rPr lang="ko-KR" altLang="en-US" sz="1100" b="0" i="0" u="none" strike="noStrike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rPr>
                        <a:t> 『법왜곡죄』</a:t>
                      </a:r>
                    </a:p>
                  </a:txBody>
                  <a:tcPr anchor="ctr">
                    <a:lnL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L>
                    <a:lnR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R>
                    <a:lnT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T>
                    <a:lnB w="7620">
                      <a:solidFill>
                        <a:srgbClr val="B7C9D6">
                          <a:alpha val="100000"/>
                        </a:srgb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시놉시스 — 기(起) · 승(承)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934137"/>
            <a:ext cx="10099548" cy="333937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기(起)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" y="2404872"/>
            <a:ext cx="10099548" cy="914400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바닷가 소년에서 기술자·사업가로 성장한 김중학.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충주에 대규모 공장을 짓지만 행정처분과 형사고발로 1심 유죄.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직접 법을 공부해 항소심에서 무죄를 받아낸다.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그러나 한 사건의 승리가 끝이 아니었다.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" y="3936193"/>
            <a:ext cx="10099548" cy="314369"/>
          </a:xfrm>
          <a:prstGeom prst="rect">
            <a:avLst/>
          </a:prstGeom>
          <a:noFill/>
        </p:spPr>
        <p:txBody>
          <a:bodyPr wrap="square" lIns="63500" tIns="38100" rIns="63500" bIns="38100">
            <a:no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승(承)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" y="4367720"/>
            <a:ext cx="10099548" cy="958651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재건축 재심 사건 등에서 법원과 다시 마주친다.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40대 변호사 한준호가 합류한다.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두 사람은 법관들을 상대로 '18원' 소송을 제기한다.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시놉시스 — 전(轉) · 결(結)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767133"/>
            <a:ext cx="10099548" cy="500942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전(轉)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" y="2404872"/>
            <a:ext cx="10099548" cy="914400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저작권 사건과 국민참여재판, 반복되는 고소와 뒤바뀐 진술.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결국 두 차례, 총 2년 2개월 수감.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가족은 면회실에서 끝까지 싸우라고 힘을 준다.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감옥에서 사실·주장·증거·법리·판단의 구조를 발견한다.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" y="3896915"/>
            <a:ext cx="10099548" cy="442024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결(結)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" y="4524833"/>
            <a:ext cx="10099548" cy="939012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'결정+신청서'와 AI 기반 시스템 개발.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국가배상소송에서도 다시 기각.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김중학과 한준호는 항소를 준비하며 다시 법정으로 향한다.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핵심 제작전략 — 세월을 함께 가는 캐스팅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600200"/>
            <a:ext cx="10099548" cy="584775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FD700"/>
                </a:solidFill>
                <a:latin typeface="Noto Sans KR"/>
              </a:rPr>
              <a:t>캐스팅은 단순한 연령 배분이 아니다.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FD700"/>
                </a:solidFill>
                <a:latin typeface="Noto Sans KR"/>
              </a:rPr>
              <a:t>약 30년의 세월을 배우들의 얼굴과 관계로 자연스럽게 느끼게 하는 연출 전략이다.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" y="2404872"/>
            <a:ext cx="10099548" cy="1135404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60대 김중학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30년의 시간과 인생의 무게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-</a:t>
            </a:r>
            <a:r>
              <a:rPr sz="1600">
                <a:solidFill>
                  <a:srgbClr val="F5F4F0"/>
                </a:solidFill>
                <a:latin typeface="Noto Sans KR"/>
              </a:rPr>
              <a:t> 바라보고 존중하는 중심인물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40대 한준호·김대현·아내 등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갈등·우정·의리·가족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-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핵심 감정이입 관객층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30대 신영희·선의·김용석 등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배신·신뢰·성장·미래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-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젊은 세대의 시선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" y="3721608"/>
            <a:ext cx="10099548" cy="402089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왜 주연만 60대이고, 나머지는 40대 중심인가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" y="4233672"/>
            <a:ext cx="10099548" cy="830997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김중학은 한 사람의 삶 전체를 관통하는 유일한 중심인물이다.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한준호는 김중학과 같은 시대를 살아가며 함께 법정에 서는 사람이다.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→ 김중학의 인생을 바라보는 40대의 시선이 관객의 감정적 진입점이 된다.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40대 남성 핵심 타깃 전략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776952"/>
            <a:ext cx="10099548" cy="438069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영화의 핵심 정서가 40대 남성의 공감대와 정확히 맞닿아 있다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" y="2215021"/>
            <a:ext cx="10099548" cy="1938648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억울함 — 충주시 사건, 1심 유죄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가족에 대한 책임 — 면회실, 아내와 딸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친구와의 의리 — "김 대표. 내가 끝까지 갑니다."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자존심 — 18원 소장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사회적 공정성 — 재판실무편람, 귀족 카르텔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실패 이후의 재기 — 결정+신청서, ICEC, 25조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" y="4414622"/>
            <a:ext cx="10099548" cy="325878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마케팅 방향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" y="4839626"/>
            <a:ext cx="10099548" cy="909112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40대 남성에게 먼저 강한 공감을 형성한 뒤, 가족·친구·동료로 확산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'40대 남성만을 위한 영화'가 아니라 '40대 남성이 먼저 반응하고 주변으로 확산시키는 영화'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3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종 챌린지의 사회적 계몽 및 자연적인 영화 홍보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캐스팅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742679"/>
            <a:ext cx="5049774" cy="465009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출연 제안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" y="2207689"/>
            <a:ext cx="5257427" cy="3790367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lang="en-US" altLang="ko-KR" sz="1600" b="0">
                <a:solidFill>
                  <a:srgbClr val="F5F4F0"/>
                </a:solidFill>
                <a:latin typeface="Noto Sans KR"/>
              </a:rPr>
              <a:t>6</a:t>
            </a:r>
            <a:r>
              <a:rPr sz="1600">
                <a:solidFill>
                  <a:srgbClr val="F5F4F0"/>
                </a:solidFill>
                <a:latin typeface="Noto Sans KR"/>
              </a:rPr>
              <a:t>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남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A</a:t>
            </a:r>
            <a:r>
              <a:rPr sz="1600">
                <a:solidFill>
                  <a:srgbClr val="F5F4F0"/>
                </a:solidFill>
                <a:latin typeface="Noto Sans KR"/>
              </a:rPr>
              <a:t>— 김중학 — 60대 주연 — 30년을 견딘 우상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40대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남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B</a:t>
            </a:r>
            <a:r>
              <a:rPr sz="1600">
                <a:solidFill>
                  <a:srgbClr val="F5F4F0"/>
                </a:solidFill>
                <a:latin typeface="Noto Sans KR"/>
              </a:rPr>
              <a:t>— 한준호 — 40대 — 40대 남성 관객의 분신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40대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남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C</a:t>
            </a:r>
            <a:r>
              <a:rPr sz="1600">
                <a:solidFill>
                  <a:srgbClr val="F5F4F0"/>
                </a:solidFill>
                <a:latin typeface="Noto Sans KR"/>
              </a:rPr>
              <a:t> — 김대현 — 40대 — 40대가 분노하는 얼굴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40대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남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D</a:t>
            </a:r>
            <a:r>
              <a:rPr sz="1600">
                <a:solidFill>
                  <a:srgbClr val="F5F4F0"/>
                </a:solidFill>
                <a:latin typeface="Noto Sans KR"/>
              </a:rPr>
              <a:t> 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김용석</a:t>
            </a:r>
            <a:r>
              <a:rPr sz="1600">
                <a:solidFill>
                  <a:srgbClr val="F5F4F0"/>
                </a:solidFill>
                <a:latin typeface="Noto Sans KR"/>
              </a:rPr>
              <a:t> — 40대 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탐욕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40대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남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D </a:t>
            </a:r>
            <a:r>
              <a:rPr sz="1600">
                <a:solidFill>
                  <a:srgbClr val="F5F4F0"/>
                </a:solidFill>
                <a:latin typeface="Noto Sans KR"/>
              </a:rPr>
              <a:t>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조합장 </a:t>
            </a:r>
            <a:r>
              <a:rPr sz="1600">
                <a:solidFill>
                  <a:srgbClr val="F5F4F0"/>
                </a:solidFill>
                <a:latin typeface="Noto Sans KR"/>
              </a:rPr>
              <a:t>— 40대 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위법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40대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남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E</a:t>
            </a:r>
            <a:r>
              <a:rPr sz="1600">
                <a:solidFill>
                  <a:srgbClr val="F5F4F0"/>
                </a:solidFill>
                <a:latin typeface="Noto Sans KR"/>
              </a:rPr>
              <a:t> — 골드에이스 측 — 40대 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30대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여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A — 신영희 — 30대 — 배신의 얼굴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30대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여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A</a:t>
            </a:r>
            <a:r>
              <a:rPr sz="1600">
                <a:solidFill>
                  <a:srgbClr val="F5F4F0"/>
                </a:solidFill>
                <a:latin typeface="Noto Sans KR"/>
              </a:rPr>
              <a:t> — 선의(30대) — 30대 — 신뢰의 얼굴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30대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여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A </a:t>
            </a:r>
            <a:r>
              <a:rPr sz="1600">
                <a:solidFill>
                  <a:srgbClr val="F5F4F0"/>
                </a:solidFill>
                <a:latin typeface="Noto Sans KR"/>
              </a:rPr>
              <a:t>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재판장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1</a:t>
            </a:r>
            <a:r>
              <a:rPr sz="1600">
                <a:solidFill>
                  <a:srgbClr val="F5F4F0"/>
                </a:solidFill>
                <a:latin typeface="Noto Sans KR"/>
              </a:rPr>
              <a:t> — 30대 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괴기</a:t>
            </a:r>
          </a:p>
          <a:p>
            <a:pPr>
              <a:lnSpc>
                <a:spcPct val="140000"/>
              </a:lnSpc>
              <a:spcBef>
                <a:spcPts val="0"/>
              </a:spcBef>
              <a:defRPr/>
            </a:pP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3</a:t>
            </a:r>
            <a:r>
              <a:rPr sz="1600">
                <a:solidFill>
                  <a:srgbClr val="F5F4F0"/>
                </a:solidFill>
                <a:latin typeface="Noto Sans KR"/>
              </a:rPr>
              <a:t>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여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B</a:t>
            </a:r>
            <a:r>
              <a:rPr sz="1600">
                <a:solidFill>
                  <a:srgbClr val="F5F4F0"/>
                </a:solidFill>
                <a:latin typeface="Noto Sans KR"/>
              </a:rPr>
              <a:t> — 아내 —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3</a:t>
            </a:r>
            <a:r>
              <a:rPr sz="1600">
                <a:solidFill>
                  <a:srgbClr val="F5F4F0"/>
                </a:solidFill>
                <a:latin typeface="Noto Sans KR"/>
              </a:rPr>
              <a:t>0대 — 가족의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얼굴</a:t>
            </a:r>
            <a:br>
              <a:rPr lang="en-US" altLang="ko-KR" sz="1600">
                <a:solidFill>
                  <a:srgbClr val="F5F4F0"/>
                </a:solidFill>
                <a:latin typeface="Noto Sans KR"/>
              </a:rPr>
            </a:b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3</a:t>
            </a:r>
            <a:r>
              <a:rPr sz="1600">
                <a:solidFill>
                  <a:srgbClr val="F5F4F0"/>
                </a:solidFill>
                <a:latin typeface="Noto Sans KR"/>
              </a:rPr>
              <a:t>0대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여</a:t>
            </a:r>
            <a:r>
              <a:rPr sz="1600">
                <a:solidFill>
                  <a:srgbClr val="F5F4F0"/>
                </a:solidFill>
                <a:latin typeface="Noto Sans KR"/>
              </a:rPr>
              <a:t>배우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B</a:t>
            </a:r>
            <a:r>
              <a:rPr sz="1600">
                <a:solidFill>
                  <a:srgbClr val="F5F4F0"/>
                </a:solidFill>
                <a:latin typeface="Noto Sans KR"/>
              </a:rPr>
              <a:t> 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재판장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 2</a:t>
            </a:r>
            <a:r>
              <a:rPr sz="1600">
                <a:solidFill>
                  <a:srgbClr val="F5F4F0"/>
                </a:solidFill>
                <a:latin typeface="Noto Sans KR"/>
              </a:rPr>
              <a:t> —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3</a:t>
            </a:r>
            <a:r>
              <a:rPr sz="1600">
                <a:solidFill>
                  <a:srgbClr val="F5F4F0"/>
                </a:solidFill>
                <a:latin typeface="Noto Sans KR"/>
              </a:rPr>
              <a:t>0대 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냉혈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14595" y="1742679"/>
            <a:ext cx="4732525" cy="465009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50" b="0">
                <a:solidFill>
                  <a:srgbClr val="FFD700"/>
                </a:solidFill>
                <a:latin typeface="Noto Sans KR"/>
              </a:rPr>
              <a:t>배우의 </a:t>
            </a:r>
            <a:r>
              <a:rPr lang="ko-KR" altLang="en-US" sz="1650" b="0">
                <a:solidFill>
                  <a:srgbClr val="FFD700"/>
                </a:solidFill>
                <a:latin typeface="Noto Sans KR"/>
              </a:rPr>
              <a:t>세월 및 다역 </a:t>
            </a:r>
            <a:r>
              <a:rPr sz="1650" b="0">
                <a:solidFill>
                  <a:srgbClr val="FFD700"/>
                </a:solidFill>
                <a:latin typeface="Noto Sans KR"/>
              </a:rPr>
              <a:t>소화</a:t>
            </a:r>
            <a:r>
              <a:rPr lang="ko-KR" altLang="en-US" sz="1650" b="0">
                <a:solidFill>
                  <a:srgbClr val="FFD700"/>
                </a:solidFill>
                <a:latin typeface="Noto Sans KR"/>
              </a:rPr>
              <a:t> </a:t>
            </a:r>
            <a:r>
              <a:rPr lang="en-US" altLang="ko-KR" sz="1650" b="0">
                <a:solidFill>
                  <a:srgbClr val="FFD700"/>
                </a:solidFill>
                <a:latin typeface="Noto Sans KR"/>
              </a:rPr>
              <a:t>-</a:t>
            </a:r>
            <a:r>
              <a:rPr lang="ko-KR" altLang="en-US" sz="1650" b="0">
                <a:solidFill>
                  <a:srgbClr val="FFD700"/>
                </a:solidFill>
                <a:latin typeface="Noto Sans KR"/>
              </a:rPr>
              <a:t>연기력 인정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4594" y="2207689"/>
            <a:ext cx="4838679" cy="924803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30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년 세월 흐름에 따른  세월 연기</a:t>
            </a:r>
            <a:br>
              <a:rPr lang="ko-KR" altLang="en-US" sz="1600">
                <a:solidFill>
                  <a:srgbClr val="F5F4F0"/>
                </a:solidFill>
              </a:rPr>
            </a:b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9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명 법관에 따른 다역 소화</a:t>
            </a:r>
            <a:br>
              <a:rPr lang="ko-KR" altLang="en-US" sz="1600">
                <a:solidFill>
                  <a:srgbClr val="F5F4F0"/>
                </a:solidFill>
              </a:rPr>
            </a:b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다수 장면에 따른 다역 소화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6514593" y="3531720"/>
            <a:ext cx="4732525" cy="393725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50" b="0">
                <a:solidFill>
                  <a:srgbClr val="FFD700"/>
                </a:solidFill>
                <a:latin typeface="Noto Sans KR"/>
              </a:rPr>
              <a:t>★ </a:t>
            </a:r>
            <a:r>
              <a:rPr lang="ko-KR" altLang="en-US" sz="1650" b="0">
                <a:solidFill>
                  <a:srgbClr val="FFD700"/>
                </a:solidFill>
                <a:latin typeface="Noto Sans KR"/>
              </a:rPr>
              <a:t>출연 </a:t>
            </a:r>
            <a:r>
              <a:rPr sz="1650" b="0">
                <a:solidFill>
                  <a:srgbClr val="FFD700"/>
                </a:solidFill>
                <a:latin typeface="Noto Sans KR"/>
              </a:rPr>
              <a:t>배우</a:t>
            </a:r>
            <a:r>
              <a:rPr lang="ko-KR" altLang="en-US" sz="1650" b="0">
                <a:solidFill>
                  <a:srgbClr val="FFD700"/>
                </a:solidFill>
                <a:latin typeface="Noto Sans KR"/>
              </a:rPr>
              <a:t> 자부심 </a:t>
            </a:r>
            <a:r>
              <a:rPr lang="en-US" altLang="ko-KR" sz="1650" b="0">
                <a:solidFill>
                  <a:srgbClr val="FFD700"/>
                </a:solidFill>
                <a:latin typeface="Noto Sans KR"/>
              </a:rPr>
              <a:t>-</a:t>
            </a:r>
            <a:r>
              <a:rPr lang="ko-KR" altLang="en-US" sz="1650" b="0">
                <a:solidFill>
                  <a:srgbClr val="FFD700"/>
                </a:solidFill>
                <a:latin typeface="Noto Sans KR"/>
              </a:rPr>
              <a:t> 사회적 계몽 운동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6514596" y="3925446"/>
            <a:ext cx="4785602" cy="1411994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『재판실무편람』 공개하자!</a:t>
            </a:r>
          </a:p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『대법원』 서민 법원 되자!</a:t>
            </a:r>
          </a:p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『법왜곡죄』 모든 사건 가자!</a:t>
            </a:r>
          </a:p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lang="en-US" altLang="ko-KR" sz="1600">
                <a:solidFill>
                  <a:schemeClr val="accent6"/>
                </a:solidFill>
                <a:latin typeface="Noto Sans KR"/>
              </a:rPr>
              <a:t>3</a:t>
            </a:r>
            <a:r>
              <a:rPr lang="ko-KR" altLang="en-US" sz="1600">
                <a:solidFill>
                  <a:schemeClr val="accent6"/>
                </a:solidFill>
                <a:latin typeface="Noto Sans KR"/>
              </a:rPr>
              <a:t>종 챌린지에 의한 확산</a:t>
            </a:r>
            <a:r>
              <a:rPr sz="1600">
                <a:solidFill>
                  <a:srgbClr val="F5F4F0"/>
                </a:solidFill>
                <a:latin typeface="Noto Sans KR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〈18원〉 캐스팅 검토 — 김중학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5" y="749808"/>
            <a:ext cx="1608584" cy="257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3CAD5"/>
                </a:solidFill>
                <a:latin typeface="맑은 고딕"/>
              </a:defRPr>
            </a:pPr>
            <a:r>
              <a:rPr lang="ko-KR" altLang="en-US"/>
              <a:t>60대 남자 주인공 후보 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4" descr="김중학_0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57784" y="1435608"/>
            <a:ext cx="2018995" cy="26524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496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최민식</a:t>
            </a:r>
          </a:p>
        </p:txBody>
      </p:sp>
      <p:sp>
        <p:nvSpPr>
          <p:cNvPr id="8" name="Rectangle 7"/>
          <p:cNvSpPr/>
          <p:nvPr/>
        </p:nvSpPr>
        <p:spPr>
          <a:xfrm>
            <a:off x="2759659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9" name="Picture 8" descr="김중학_1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814523" y="1435608"/>
            <a:ext cx="2018995" cy="26326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96235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지진희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398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3" name="Picture 12" descr="김중학_2.jp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071262" y="1435608"/>
            <a:ext cx="2018995" cy="261281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52974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김윤석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73137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7" name="Picture 16" descr="김중학_3.jp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328001" y="1435608"/>
            <a:ext cx="2018995" cy="261281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309713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김상중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529876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1" name="Picture 20" descr="김중학_4.jp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9584740" y="1435608"/>
            <a:ext cx="2018995" cy="261281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66452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정진영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〈18원〉 캐스팅 검토 — 한준호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6" y="749808"/>
            <a:ext cx="2542034" cy="257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3CAD5"/>
                </a:solidFill>
                <a:latin typeface="맑은 고딕"/>
              </a:defRPr>
            </a:pPr>
            <a:r>
              <a:rPr lang="ko-KR" altLang="en-US"/>
              <a:t>40대 남성 · 지적이고 논리적인 이미지 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4" descr="한준호_0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57784" y="1435608"/>
            <a:ext cx="2018995" cy="27212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496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정문성</a:t>
            </a:r>
          </a:p>
        </p:txBody>
      </p:sp>
      <p:sp>
        <p:nvSpPr>
          <p:cNvPr id="8" name="Rectangle 7"/>
          <p:cNvSpPr/>
          <p:nvPr/>
        </p:nvSpPr>
        <p:spPr>
          <a:xfrm>
            <a:off x="2759659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9" name="Picture 8" descr="한준호_1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814523" y="1435608"/>
            <a:ext cx="2018995" cy="26993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96235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권율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398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3" name="Picture 12" descr="한준호_2.jp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071262" y="1435608"/>
            <a:ext cx="2018995" cy="267736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52974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장승조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73137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309713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sz="1500" b="1">
                <a:solidFill>
                  <a:srgbClr val="F8F8F8"/>
                </a:solidFill>
                <a:latin typeface="맑은 고딕"/>
              </a:rPr>
              <a:t>이준혁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529876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1" name="Picture 20" descr="한준호_4.jp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9584740" y="1435608"/>
            <a:ext cx="2018995" cy="265541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66452" y="5367528"/>
            <a:ext cx="2055571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이희준</a:t>
            </a:r>
          </a:p>
        </p:txBody>
      </p:sp>
      <p:pic>
        <p:nvPicPr>
          <p:cNvPr id="25" name="Picture 24" descr="lee_junhyuk.jp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7328001" y="1435608"/>
            <a:ext cx="2018995" cy="267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0542270" cy="4648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〈18원〉 캐스팅 검토 — 김대현</a:t>
            </a:r>
            <a:r>
              <a:rPr lang="en-US" altLang="ko-KR"/>
              <a:t>,</a:t>
            </a:r>
            <a:r>
              <a:rPr lang="ko-KR" altLang="en-US"/>
              <a:t> 김용덕</a:t>
            </a:r>
            <a:r>
              <a:rPr lang="en-US" altLang="ko-KR"/>
              <a:t>,</a:t>
            </a:r>
            <a:r>
              <a:rPr lang="ko-KR" altLang="en-US"/>
              <a:t> 조합장</a:t>
            </a:r>
            <a:r>
              <a:rPr lang="en-US" altLang="ko-KR"/>
              <a:t>,</a:t>
            </a:r>
            <a:r>
              <a:rPr lang="ko-KR" altLang="en-US"/>
              <a:t> 골드에스 건설 이사</a:t>
            </a:r>
            <a:r>
              <a:rPr lang="en-US" altLang="ko-KR"/>
              <a:t>,</a:t>
            </a:r>
            <a:r>
              <a:rPr lang="ko-KR" altLang="en-US"/>
              <a:t> 검사 등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08710" y="5367528"/>
            <a:ext cx="906780" cy="3646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sz="1800" b="1">
                <a:solidFill>
                  <a:srgbClr val="FFFFFF"/>
                </a:solidFill>
                <a:latin typeface="맑은 고딕"/>
              </a:rPr>
              <a:t>김병철</a:t>
            </a:r>
          </a:p>
        </p:txBody>
      </p:sp>
      <p:sp>
        <p:nvSpPr>
          <p:cNvPr id="8" name="Rectangle 7"/>
          <p:cNvSpPr/>
          <p:nvPr/>
        </p:nvSpPr>
        <p:spPr>
          <a:xfrm>
            <a:off x="2759659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366135" y="5367528"/>
            <a:ext cx="906780" cy="3646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sz="1800" b="1">
                <a:solidFill>
                  <a:srgbClr val="FFFFFF"/>
                </a:solidFill>
                <a:latin typeface="맑은 고딕"/>
              </a:rPr>
              <a:t>변요한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16398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623560" y="5367528"/>
            <a:ext cx="906780" cy="3646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sz="1800" b="1">
                <a:solidFill>
                  <a:srgbClr val="FFFFFF"/>
                </a:solidFill>
                <a:latin typeface="맑은 고딕"/>
              </a:rPr>
              <a:t>김성오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73137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880985" y="5367528"/>
            <a:ext cx="906780" cy="3646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sz="1800" b="1">
                <a:solidFill>
                  <a:srgbClr val="FFFFFF"/>
                </a:solidFill>
                <a:latin typeface="맑은 고딕"/>
              </a:rPr>
              <a:t>이수혁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529876" y="1325880"/>
            <a:ext cx="2128723" cy="4983480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0128885" y="5367528"/>
            <a:ext cx="906780" cy="3646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sz="1800" b="1">
                <a:solidFill>
                  <a:srgbClr val="FFFFFF"/>
                </a:solidFill>
                <a:latin typeface="맑은 고딕"/>
              </a:rPr>
              <a:t>최태준</a:t>
            </a:r>
          </a:p>
        </p:txBody>
      </p:sp>
      <p:pic>
        <p:nvPicPr>
          <p:cNvPr id="25" name="Picture 24" descr="0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57784" y="1435608"/>
            <a:ext cx="2018995" cy="2713703"/>
          </a:xfrm>
          <a:prstGeom prst="rect">
            <a:avLst/>
          </a:prstGeom>
        </p:spPr>
      </p:pic>
      <p:pic>
        <p:nvPicPr>
          <p:cNvPr id="26" name="Picture 25" descr="1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814523" y="1435608"/>
            <a:ext cx="2018995" cy="2713703"/>
          </a:xfrm>
          <a:prstGeom prst="rect">
            <a:avLst/>
          </a:prstGeom>
        </p:spPr>
      </p:pic>
      <p:pic>
        <p:nvPicPr>
          <p:cNvPr id="27" name="Picture 26" descr="2.jp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071262" y="1435608"/>
            <a:ext cx="2018995" cy="2713703"/>
          </a:xfrm>
          <a:prstGeom prst="rect">
            <a:avLst/>
          </a:prstGeom>
        </p:spPr>
      </p:pic>
      <p:pic>
        <p:nvPicPr>
          <p:cNvPr id="28" name="Picture 27" descr="3.jp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328001" y="1435608"/>
            <a:ext cx="2018995" cy="2713703"/>
          </a:xfrm>
          <a:prstGeom prst="rect">
            <a:avLst/>
          </a:prstGeom>
        </p:spPr>
      </p:pic>
      <p:pic>
        <p:nvPicPr>
          <p:cNvPr id="29" name="Picture 28" descr="4.jp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9584740" y="1435608"/>
            <a:ext cx="2018995" cy="2648574"/>
          </a:xfrm>
          <a:prstGeom prst="rect">
            <a:avLst/>
          </a:prstGeom>
        </p:spPr>
      </p:pic>
      <p:sp>
        <p:nvSpPr>
          <p:cNvPr id="30" name="TextBox 2"/>
          <p:cNvSpPr txBox="1"/>
          <p:nvPr/>
        </p:nvSpPr>
        <p:spPr>
          <a:xfrm>
            <a:off x="521205" y="749808"/>
            <a:ext cx="1675259" cy="257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3CAD5"/>
                </a:solidFill>
                <a:latin typeface="맑은 고딕"/>
              </a:defRPr>
            </a:pPr>
            <a:r>
              <a:rPr lang="ko-KR" altLang="en-US"/>
              <a:t>40대 남성 · 특색 이미지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11155680" cy="380619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 algn="l">
              <a:defRPr/>
            </a:pPr>
            <a:r>
              <a:rPr sz="2400" b="1">
                <a:solidFill>
                  <a:schemeClr val="lt1"/>
                </a:solidFill>
                <a:latin typeface="맑은 고딕"/>
              </a:rPr>
              <a:t>〈18원〉 캐스팅 검토 — 신영희 · 아내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49808"/>
            <a:ext cx="11064240" cy="297561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 lvl="0">
              <a:defRPr/>
            </a:pPr>
            <a:r>
              <a:rPr lang="ko-KR" altLang="en-US">
                <a:solidFill>
                  <a:schemeClr val="lt1"/>
                </a:solidFill>
              </a:rPr>
              <a:t>30대 여성 배우 후보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261872"/>
            <a:ext cx="2189073" cy="5074920"/>
          </a:xfrm>
          <a:prstGeom prst="roundRect">
            <a:avLst>
              <a:gd name="adj" fmla="val 16667"/>
            </a:avLst>
          </a:prstGeom>
          <a:solidFill>
            <a:srgbClr val="FAFAFB"/>
          </a:solidFill>
          <a:ln>
            <a:solidFill>
              <a:srgbClr val="DCDF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Picture 4" descr="18w_actor_1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57784" y="1435608"/>
            <a:ext cx="2020824" cy="27157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496" y="5367528"/>
            <a:ext cx="2057400" cy="299466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 lvl="0" algn="ctr">
              <a:defRPr/>
            </a:pPr>
            <a:r>
              <a:rPr sz="1800"/>
              <a:t>김고은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1208" y="3749039"/>
            <a:ext cx="1969617" cy="475488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21208" y="4279392"/>
            <a:ext cx="1969617" cy="1600200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0" name="Rounded Rectangle 9"/>
          <p:cNvSpPr/>
          <p:nvPr/>
        </p:nvSpPr>
        <p:spPr>
          <a:xfrm>
            <a:off x="2710281" y="1261872"/>
            <a:ext cx="2189073" cy="5074920"/>
          </a:xfrm>
          <a:prstGeom prst="roundRect">
            <a:avLst>
              <a:gd name="adj" fmla="val 16667"/>
            </a:avLst>
          </a:prstGeom>
          <a:solidFill>
            <a:srgbClr val="FAFAFB"/>
          </a:solidFill>
          <a:ln>
            <a:solidFill>
              <a:srgbClr val="DCDF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1" name="Picture 10" descr="18w_actor_2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816352" y="1435608"/>
            <a:ext cx="2020824" cy="27157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98064" y="5367528"/>
            <a:ext cx="2057400" cy="299466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 lvl="0" algn="ctr">
              <a:defRPr/>
            </a:pPr>
            <a:r>
              <a:rPr sz="1800"/>
              <a:t>한소희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20009" y="3749039"/>
            <a:ext cx="1969617" cy="475488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20009" y="4279392"/>
            <a:ext cx="1969617" cy="1600200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6" name="Rounded Rectangle 15"/>
          <p:cNvSpPr/>
          <p:nvPr/>
        </p:nvSpPr>
        <p:spPr>
          <a:xfrm>
            <a:off x="5009083" y="1261872"/>
            <a:ext cx="2189073" cy="5074920"/>
          </a:xfrm>
          <a:prstGeom prst="roundRect">
            <a:avLst>
              <a:gd name="adj" fmla="val 16667"/>
            </a:avLst>
          </a:prstGeom>
          <a:solidFill>
            <a:srgbClr val="FAFAFB"/>
          </a:solidFill>
          <a:ln>
            <a:solidFill>
              <a:srgbClr val="DCDF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7" name="Picture 16" descr="18w_actor_3.jp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5074920" y="1435608"/>
            <a:ext cx="2020824" cy="271576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056632" y="5367528"/>
            <a:ext cx="2057400" cy="299466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 lvl="0" algn="ctr">
              <a:defRPr/>
            </a:pPr>
            <a:r>
              <a:rPr sz="1800"/>
              <a:t>전종서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18811" y="3749039"/>
            <a:ext cx="1969617" cy="475488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118811" y="4279392"/>
            <a:ext cx="1969617" cy="1600200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2" name="Rounded Rectangle 21"/>
          <p:cNvSpPr/>
          <p:nvPr/>
        </p:nvSpPr>
        <p:spPr>
          <a:xfrm>
            <a:off x="7307884" y="1261872"/>
            <a:ext cx="2189073" cy="5074920"/>
          </a:xfrm>
          <a:prstGeom prst="roundRect">
            <a:avLst>
              <a:gd name="adj" fmla="val 16667"/>
            </a:avLst>
          </a:prstGeom>
          <a:solidFill>
            <a:srgbClr val="FAFAFB"/>
          </a:solidFill>
          <a:ln>
            <a:solidFill>
              <a:srgbClr val="DCDF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3" name="Picture 22" descr="18w_actor_4.jp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392008" y="1435608"/>
            <a:ext cx="2020824" cy="271576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06056" y="5367528"/>
            <a:ext cx="2057400" cy="299466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 lvl="0" algn="ctr">
              <a:defRPr/>
            </a:pPr>
            <a:r>
              <a:rPr sz="1800"/>
              <a:t>김다미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17612" y="3749039"/>
            <a:ext cx="1969617" cy="475488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7417612" y="4279392"/>
            <a:ext cx="1969617" cy="1600200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8" name="Rounded Rectangle 27"/>
          <p:cNvSpPr/>
          <p:nvPr/>
        </p:nvSpPr>
        <p:spPr>
          <a:xfrm>
            <a:off x="9606686" y="1261872"/>
            <a:ext cx="2189073" cy="5074920"/>
          </a:xfrm>
          <a:prstGeom prst="roundRect">
            <a:avLst>
              <a:gd name="adj" fmla="val 16667"/>
            </a:avLst>
          </a:prstGeom>
          <a:solidFill>
            <a:srgbClr val="FAFAFB"/>
          </a:solidFill>
          <a:ln>
            <a:solidFill>
              <a:srgbClr val="DCDF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9" name="Picture 28" descr="18w_actor_5.jp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9716414" y="1435608"/>
            <a:ext cx="2020824" cy="271576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564624" y="5367528"/>
            <a:ext cx="2057400" cy="299466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 lvl="0" algn="ctr">
              <a:defRPr/>
            </a:pPr>
            <a:r>
              <a:rPr lang="ko-KR" altLang="en-US" sz="1800"/>
              <a:t> </a:t>
            </a:r>
            <a:r>
              <a:rPr sz="1800"/>
              <a:t>박신혜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16414" y="3749039"/>
            <a:ext cx="1969617" cy="475488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9716414" y="4279392"/>
            <a:ext cx="1969617" cy="1600200"/>
          </a:xfrm>
          <a:prstGeom prst="rect">
            <a:avLst/>
          </a:prstGeom>
          <a:noFill/>
        </p:spPr>
        <p:txBody>
          <a:bodyPr wrap="square" lIns="36576" tIns="18288" rIns="36576" bIns="9144">
            <a:spAutoFit/>
          </a:bodyPr>
          <a:lstStyle/>
          <a:p>
            <a:pPr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〈18원〉 캐스팅 검토 — 기타 등장인물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257673"/>
            <a:ext cx="10698480" cy="3771526"/>
          </a:xfrm>
          <a:prstGeom prst="rect">
            <a:avLst/>
          </a:prstGeom>
          <a:solidFill>
            <a:srgbClr val="222E40"/>
          </a:solidFill>
          <a:ln>
            <a:solidFill>
              <a:srgbClr val="4654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975207" y="251460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FAFAFA"/>
                </a:solidFill>
                <a:latin typeface="맑은 고딕"/>
              </a:defRPr>
            </a:pPr>
            <a:r>
              <a:rPr lang="ko-KR" altLang="en-US"/>
              <a:t>추가 인물</a:t>
            </a:r>
          </a:p>
          <a:p>
            <a:pPr>
              <a:defRPr sz="1400">
                <a:solidFill>
                  <a:srgbClr val="C3CAD5"/>
                </a:solidFill>
                <a:latin typeface="맑은 고딕"/>
              </a:defRPr>
            </a:pPr>
            <a:r>
              <a:rPr lang="ko-KR" altLang="en-US"/>
              <a:t>배역별 연령·성격을 확정한 뒤 사진과 후보 배우를 추가 예정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언론 시사회 운영 전략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726692"/>
            <a:ext cx="4722876" cy="38100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핵심 목적 — 언론 노출과 광고 효과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9662" y="3833497"/>
            <a:ext cx="4722876" cy="390773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 dirty="0" err="1">
                <a:solidFill>
                  <a:srgbClr val="FFD700"/>
                </a:solidFill>
                <a:latin typeface="Noto Sans KR"/>
              </a:rPr>
              <a:t>시사회별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홍보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실행</a:t>
            </a:r>
            <a:endParaRPr lang="ko-KR" altLang="en-US" sz="1600" b="0" dirty="0">
              <a:solidFill>
                <a:srgbClr val="FFD700"/>
              </a:solidFill>
              <a:latin typeface="Noto Sans K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5080" y="1726692"/>
            <a:ext cx="4722876" cy="38100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초청 대상 확대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1852" y="2219583"/>
            <a:ext cx="4892040" cy="1675504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시사회는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영화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홍보를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위한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언론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노출의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핵심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수단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기자·영화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전문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매체에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관람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기회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제공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기사·리뷰·인터뷰·사진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보도로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관심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확산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시사회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자체를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반복적인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홍보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이벤트로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운영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1852" y="4224271"/>
            <a:ext cx="4892040" cy="1371857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r>
              <a:rPr lang="ko-KR" altLang="ko-KR" sz="1600" dirty="0">
                <a:solidFill>
                  <a:schemeClr val="bg1"/>
                </a:solidFill>
              </a:rPr>
              <a:t>1. 영화 제작 및 출연진 발표</a:t>
            </a:r>
          </a:p>
          <a:p>
            <a:r>
              <a:rPr lang="ko-KR" altLang="ko-KR" sz="1600" dirty="0">
                <a:solidFill>
                  <a:schemeClr val="bg1"/>
                </a:solidFill>
              </a:rPr>
              <a:t>2. 촬영 시작 및 현장 공개 </a:t>
            </a:r>
          </a:p>
          <a:p>
            <a:r>
              <a:rPr lang="ko-KR" altLang="ko-KR" sz="1600" dirty="0">
                <a:solidFill>
                  <a:schemeClr val="bg1"/>
                </a:solidFill>
              </a:rPr>
              <a:t>3. 중간 촬영 및 크랭크업 발표회</a:t>
            </a:r>
          </a:p>
          <a:p>
            <a:r>
              <a:rPr lang="ko-KR" altLang="ko-KR" sz="1600" dirty="0">
                <a:solidFill>
                  <a:schemeClr val="bg1"/>
                </a:solidFill>
              </a:rPr>
              <a:t>4. 챌린지 발표</a:t>
            </a:r>
            <a:r>
              <a:rPr lang="en-US" altLang="ko-KR" sz="1600" dirty="0">
                <a:solidFill>
                  <a:schemeClr val="bg1"/>
                </a:solidFill>
              </a:rPr>
              <a:t> </a:t>
            </a:r>
            <a:r>
              <a:rPr lang="ko-KR" altLang="en-US" sz="1600" dirty="0">
                <a:solidFill>
                  <a:schemeClr val="bg1"/>
                </a:solidFill>
              </a:rPr>
              <a:t>및 </a:t>
            </a:r>
            <a:r>
              <a:rPr lang="ko-KR" altLang="ko-KR" sz="1600" dirty="0">
                <a:solidFill>
                  <a:schemeClr val="bg1"/>
                </a:solidFill>
              </a:rPr>
              <a:t>사법제도 개선 토크쇼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219583"/>
            <a:ext cx="4892040" cy="1502024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영화·연예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담당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기자와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영화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전문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매체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방송·온라인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매체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및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문화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담당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기자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영화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관계자·제작사·감독·배급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관계자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지역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언론과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일반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관객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대상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특별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시사회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1101852" y="3833497"/>
            <a:ext cx="4875276" cy="44780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 dirty="0" err="1">
                <a:solidFill>
                  <a:srgbClr val="FFD700"/>
                </a:solidFill>
                <a:latin typeface="Noto Sans KR"/>
              </a:rPr>
              <a:t>운영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원칙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—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가능한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많은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시사회</a:t>
            </a:r>
            <a:endParaRPr sz="1600" b="0" dirty="0">
              <a:solidFill>
                <a:srgbClr val="FFD700"/>
              </a:solidFill>
              <a:latin typeface="Noto Sans KR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6439662" y="4281297"/>
            <a:ext cx="4892040" cy="1227705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r>
              <a:rPr lang="ko-KR" altLang="ko-KR" sz="1600" dirty="0">
                <a:solidFill>
                  <a:schemeClr val="bg1"/>
                </a:solidFill>
              </a:rPr>
              <a:t>5. 국제영화제 출품 및 참가 발표회</a:t>
            </a:r>
          </a:p>
          <a:p>
            <a:r>
              <a:rPr lang="ko-KR" altLang="ko-KR" sz="1600" dirty="0">
                <a:solidFill>
                  <a:schemeClr val="bg1"/>
                </a:solidFill>
              </a:rPr>
              <a:t>6. 개봉일 및 예고편 공개 발표회</a:t>
            </a:r>
          </a:p>
          <a:p>
            <a:r>
              <a:rPr lang="ko-KR" altLang="ko-KR" sz="1600" dirty="0">
                <a:solidFill>
                  <a:schemeClr val="bg1"/>
                </a:solidFill>
              </a:rPr>
              <a:t>7. </a:t>
            </a:r>
            <a:r>
              <a:rPr lang="ko-KR" altLang="ko-KR" sz="1600" dirty="0" err="1">
                <a:solidFill>
                  <a:schemeClr val="bg1"/>
                </a:solidFill>
              </a:rPr>
              <a:t>언론·VIP</a:t>
            </a:r>
            <a:r>
              <a:rPr lang="ko-KR" altLang="ko-KR" sz="1600" dirty="0">
                <a:solidFill>
                  <a:schemeClr val="bg1"/>
                </a:solidFill>
              </a:rPr>
              <a:t> 시사회 및 기자회견</a:t>
            </a:r>
          </a:p>
          <a:p>
            <a:r>
              <a:rPr lang="ko-KR" altLang="ko-KR" sz="1600" dirty="0">
                <a:solidFill>
                  <a:schemeClr val="bg1"/>
                </a:solidFill>
              </a:rPr>
              <a:t>8. 개봉 행사 및 무대인사</a:t>
            </a:r>
            <a:endParaRPr lang="en-US" altLang="ko-KR" sz="1600" dirty="0">
              <a:solidFill>
                <a:schemeClr val="bg1"/>
              </a:solidFill>
            </a:endParaRPr>
          </a:p>
          <a:p>
            <a:r>
              <a:rPr lang="en-US" altLang="ko-KR" sz="1600" dirty="0">
                <a:solidFill>
                  <a:schemeClr val="bg1"/>
                </a:solidFill>
              </a:rPr>
              <a:t>9. </a:t>
            </a:r>
            <a:r>
              <a:rPr lang="ko-KR" altLang="en-US" sz="1600" dirty="0">
                <a:solidFill>
                  <a:schemeClr val="bg1"/>
                </a:solidFill>
              </a:rPr>
              <a:t>기타</a:t>
            </a:r>
            <a:endParaRPr lang="ko-KR" altLang="ko-K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1956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2113603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개봉 전 토크쇼·국민참여 챌린지 캠페인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726692"/>
            <a:ext cx="4722876" cy="38100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 dirty="0" err="1">
                <a:solidFill>
                  <a:srgbClr val="FFD700"/>
                </a:solidFill>
                <a:latin typeface="Noto Sans KR"/>
              </a:rPr>
              <a:t>홍보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방향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—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쟁점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토크쇼와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챌린지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확산</a:t>
            </a:r>
            <a:endParaRPr sz="1600" b="0" dirty="0">
              <a:solidFill>
                <a:srgbClr val="FFD700"/>
              </a:solidFill>
              <a:latin typeface="Noto Sans K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0056" y="3759780"/>
            <a:ext cx="4777740" cy="357955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 dirty="0" err="1">
                <a:solidFill>
                  <a:srgbClr val="FFD700"/>
                </a:solidFill>
                <a:latin typeface="Noto Sans KR"/>
              </a:rPr>
              <a:t>국민</a:t>
            </a:r>
            <a:r>
              <a:rPr lang="en-US"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참여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챌린지</a:t>
            </a:r>
            <a:endParaRPr sz="1600" b="0" dirty="0">
              <a:solidFill>
                <a:srgbClr val="FFD700"/>
              </a:solidFill>
              <a:latin typeface="Noto Sans K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1852" y="2219583"/>
            <a:ext cx="4892040" cy="1149981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영화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개봉에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앞서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김중학이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방송국을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직접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방문해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홍보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출연진과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함께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영화의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배경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및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사법제도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쟁점을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설명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토크쇼와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국민참여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챌린지를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연계해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대중의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관심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유도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방송·온라인·언론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노출을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개봉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전부터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지속적으로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확대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51092" y="2155064"/>
            <a:ext cx="4892040" cy="1241490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김중학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—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실제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사건과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영화의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배경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설명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출연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배우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—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영화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속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인물과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촬영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경험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소개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진행자·전문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패널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—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쟁점별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질문과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토론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r>
              <a:rPr sz="1600" dirty="0" err="1">
                <a:solidFill>
                  <a:srgbClr val="F5F4F0"/>
                </a:solidFill>
                <a:latin typeface="Noto Sans KR"/>
              </a:rPr>
              <a:t>방송사와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협의해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출연진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및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진행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형식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확정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6490716" y="1719928"/>
            <a:ext cx="4875276" cy="338554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 dirty="0" err="1">
                <a:solidFill>
                  <a:srgbClr val="FFD700"/>
                </a:solidFill>
                <a:latin typeface="Noto Sans KR"/>
              </a:rPr>
              <a:t>토크쇼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핵심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쟁점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3가지</a:t>
            </a:r>
          </a:p>
        </p:txBody>
      </p:sp>
      <p:pic>
        <p:nvPicPr>
          <p:cNvPr id="18" name="Picture 17" descr="01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4268667"/>
            <a:ext cx="3575304" cy="1831705"/>
          </a:xfrm>
          <a:prstGeom prst="rect">
            <a:avLst/>
          </a:prstGeom>
        </p:spPr>
      </p:pic>
      <p:pic>
        <p:nvPicPr>
          <p:cNvPr id="20" name="Picture 19" descr="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536" y="4268667"/>
            <a:ext cx="3575304" cy="1831705"/>
          </a:xfrm>
          <a:prstGeom prst="rect">
            <a:avLst/>
          </a:prstGeom>
        </p:spPr>
      </p:pic>
      <p:pic>
        <p:nvPicPr>
          <p:cNvPr id="22" name="Picture 21" descr="03(4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144" y="4289747"/>
            <a:ext cx="3575304" cy="18106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6A33A46-536E-1A22-BB69-CFD84C93F211}"/>
              </a:ext>
            </a:extLst>
          </p:cNvPr>
          <p:cNvSpPr txBox="1"/>
          <p:nvPr/>
        </p:nvSpPr>
        <p:spPr>
          <a:xfrm>
            <a:off x="670560" y="6251304"/>
            <a:ext cx="3220212" cy="387240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r>
              <a:rPr lang="en-US" altLang="ko-KR" sz="1400" dirty="0">
                <a:solidFill>
                  <a:srgbClr val="F5F4F0"/>
                </a:solidFill>
                <a:latin typeface="Noto Sans CJK KR"/>
              </a:rPr>
              <a:t>『</a:t>
            </a:r>
            <a:r>
              <a:rPr lang="ko-KR" altLang="en-US" sz="1400" dirty="0">
                <a:solidFill>
                  <a:srgbClr val="F5F4F0"/>
                </a:solidFill>
                <a:latin typeface="Noto Sans CJK KR"/>
              </a:rPr>
              <a:t>재판실무편람</a:t>
            </a:r>
            <a:r>
              <a:rPr lang="en-US" altLang="ko-KR" sz="1400" dirty="0">
                <a:solidFill>
                  <a:srgbClr val="F5F4F0"/>
                </a:solidFill>
                <a:latin typeface="Noto Sans CJK KR"/>
              </a:rPr>
              <a:t>』 — </a:t>
            </a:r>
            <a:r>
              <a:rPr lang="ko-KR" altLang="en-US" sz="1400" dirty="0">
                <a:solidFill>
                  <a:srgbClr val="F5F4F0"/>
                </a:solidFill>
                <a:latin typeface="Noto Sans CJK KR"/>
              </a:rPr>
              <a:t>공개되어야 한다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43FAE0-134B-81B5-8440-31B94F388096}"/>
              </a:ext>
            </a:extLst>
          </p:cNvPr>
          <p:cNvSpPr txBox="1"/>
          <p:nvPr/>
        </p:nvSpPr>
        <p:spPr>
          <a:xfrm>
            <a:off x="4288536" y="6251305"/>
            <a:ext cx="3220212" cy="387238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 fontScale="85000" lnSpcReduction="10000"/>
          </a:bodyPr>
          <a:lstStyle/>
          <a:p>
            <a:r>
              <a:rPr lang="en-US" altLang="ko-KR" sz="1600" dirty="0">
                <a:solidFill>
                  <a:srgbClr val="F5F4F0"/>
                </a:solidFill>
                <a:latin typeface="Noto Sans CJK KR"/>
              </a:rPr>
              <a:t>『</a:t>
            </a:r>
            <a:r>
              <a:rPr lang="ko-KR" altLang="en-US" sz="1600" dirty="0">
                <a:solidFill>
                  <a:srgbClr val="F5F4F0"/>
                </a:solidFill>
                <a:latin typeface="Noto Sans CJK KR"/>
              </a:rPr>
              <a:t>대법원</a:t>
            </a:r>
            <a:r>
              <a:rPr lang="en-US" altLang="ko-KR" sz="1600" dirty="0">
                <a:solidFill>
                  <a:srgbClr val="F5F4F0"/>
                </a:solidFill>
                <a:latin typeface="Noto Sans CJK KR"/>
              </a:rPr>
              <a:t>』 — </a:t>
            </a:r>
            <a:r>
              <a:rPr lang="ko-KR" altLang="en-US" sz="1600" dirty="0">
                <a:solidFill>
                  <a:srgbClr val="F5F4F0"/>
                </a:solidFill>
                <a:latin typeface="Noto Sans CJK KR"/>
              </a:rPr>
              <a:t>서민의 법원이 되어야 한다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748033-DF37-0005-E389-74A585369BDB}"/>
              </a:ext>
            </a:extLst>
          </p:cNvPr>
          <p:cNvSpPr txBox="1"/>
          <p:nvPr/>
        </p:nvSpPr>
        <p:spPr>
          <a:xfrm>
            <a:off x="8026908" y="6251305"/>
            <a:ext cx="3575304" cy="240936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ko-KR" sz="1400" dirty="0">
                <a:solidFill>
                  <a:srgbClr val="F5F4F0"/>
                </a:solidFill>
                <a:latin typeface="Noto Sans CJK KR"/>
              </a:rPr>
              <a:t>『</a:t>
            </a:r>
            <a:r>
              <a:rPr lang="ko-KR" altLang="en-US" sz="1400" dirty="0" err="1">
                <a:solidFill>
                  <a:srgbClr val="F5F4F0"/>
                </a:solidFill>
                <a:latin typeface="Noto Sans CJK KR"/>
              </a:rPr>
              <a:t>법왜곡죄</a:t>
            </a:r>
            <a:r>
              <a:rPr lang="en-US" altLang="ko-KR" sz="1400" dirty="0">
                <a:solidFill>
                  <a:srgbClr val="F5F4F0"/>
                </a:solidFill>
                <a:latin typeface="Noto Sans CJK KR"/>
              </a:rPr>
              <a:t>』 — </a:t>
            </a:r>
            <a:r>
              <a:rPr lang="ko-KR" altLang="en-US" sz="1400" dirty="0">
                <a:solidFill>
                  <a:srgbClr val="F5F4F0"/>
                </a:solidFill>
                <a:latin typeface="Noto Sans CJK KR"/>
              </a:rPr>
              <a:t>모든 사건에 적용되어야 한다</a:t>
            </a:r>
            <a:endParaRPr sz="1400" dirty="0">
              <a:solidFill>
                <a:srgbClr val="F5F4F0"/>
              </a:solidFill>
              <a:latin typeface="Noto Sans K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수익·회수·투자 검토 &amp; 유의 사항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697774"/>
            <a:ext cx="4993995" cy="373363"/>
          </a:xfrm>
          <a:prstGeom prst="rect">
            <a:avLst/>
          </a:prstGeom>
          <a:noFill/>
        </p:spPr>
        <p:txBody>
          <a:bodyPr wrap="square" lIns="63500" tIns="38100" rIns="63500" bIns="38100">
            <a:no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수익 경로 — 극장 정산금 / 국내 OTT·VOD / 해외 판권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" y="2175642"/>
            <a:ext cx="5253228" cy="967445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1. 유통·배급 공제와 미지급 비용 정리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2. 확정된 회수 대상 투자 원금을 약정 순서·비율로 회수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3. 잔여 순이익을 약정 비율로 분배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" y="3595932"/>
            <a:ext cx="4722876" cy="488999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 dirty="0" err="1">
                <a:solidFill>
                  <a:srgbClr val="FFD700"/>
                </a:solidFill>
                <a:latin typeface="Noto Sans KR"/>
              </a:rPr>
              <a:t>유의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사항</a:t>
            </a:r>
            <a:endParaRPr sz="1600" b="0" dirty="0">
              <a:solidFill>
                <a:srgbClr val="FFD700"/>
              </a:solidFill>
              <a:latin typeface="Noto Sans K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5080" y="1697774"/>
            <a:ext cx="4892040" cy="373363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회수 구조 협의안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2175642"/>
            <a:ext cx="5166360" cy="1167500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민감도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예시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(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구조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이해용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,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흥행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전망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아님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회수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17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억 /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비극장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수입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미반영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— 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38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만 명</a:t>
            </a:r>
            <a:r>
              <a:rPr lang="en-US" sz="1600" dirty="0">
                <a:solidFill>
                  <a:srgbClr val="F5F4F0"/>
                </a:solidFill>
                <a:latin typeface="Noto Sans KR"/>
              </a:rPr>
              <a:t> (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5,000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원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)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회수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17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억 /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비극장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수입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5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억 — 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27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만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1852" y="4084932"/>
            <a:ext cx="4993996" cy="1393906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•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권리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계약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전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확정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재원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계상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금지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/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출연료는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협의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가안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• 60대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주연</a:t>
            </a:r>
            <a:r>
              <a:rPr 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+ 40대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중심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+ 30대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앙상블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• 40대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남성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타깃은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감정적·마케팅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핵심</a:t>
            </a:r>
            <a:r>
              <a:rPr 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축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A9191F-009C-8C51-8951-0905C45C1BD5}"/>
              </a:ext>
            </a:extLst>
          </p:cNvPr>
          <p:cNvSpPr txBox="1"/>
          <p:nvPr/>
        </p:nvSpPr>
        <p:spPr>
          <a:xfrm>
            <a:off x="6439662" y="3580178"/>
            <a:ext cx="4722876" cy="488999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>
              <a:defRPr/>
            </a:pPr>
            <a:r>
              <a:rPr lang="ko-KR" altLang="en-US" sz="1600" b="0" dirty="0">
                <a:solidFill>
                  <a:srgbClr val="FFD700"/>
                </a:solidFill>
                <a:latin typeface="Noto Sans KR"/>
              </a:rPr>
              <a:t>영화 </a:t>
            </a:r>
            <a:r>
              <a:rPr lang="en-US" altLang="ko-KR" sz="1600" b="0" dirty="0">
                <a:solidFill>
                  <a:srgbClr val="FFD700"/>
                </a:solidFill>
                <a:latin typeface="Noto Sans KR"/>
              </a:rPr>
              <a:t>&lt;</a:t>
            </a:r>
            <a:r>
              <a:rPr lang="ko-KR" altLang="en-US" sz="1600" b="0" dirty="0" err="1">
                <a:solidFill>
                  <a:srgbClr val="FFD700"/>
                </a:solidFill>
                <a:latin typeface="Noto Sans KR"/>
              </a:rPr>
              <a:t>휴민트</a:t>
            </a:r>
            <a:r>
              <a:rPr lang="en-US" altLang="ko-KR" sz="1600" b="0" dirty="0">
                <a:solidFill>
                  <a:srgbClr val="FFD700"/>
                </a:solidFill>
                <a:latin typeface="Noto Sans KR"/>
              </a:rPr>
              <a:t>&gt;</a:t>
            </a:r>
            <a:r>
              <a:rPr lang="ko-KR" altLang="en-US" sz="1600" b="0" dirty="0">
                <a:solidFill>
                  <a:srgbClr val="FFD700"/>
                </a:solidFill>
                <a:latin typeface="Noto Sans KR"/>
              </a:rPr>
              <a:t> 분석</a:t>
            </a:r>
            <a:endParaRPr sz="1600" b="0" dirty="0">
              <a:solidFill>
                <a:srgbClr val="FFD700"/>
              </a:solidFill>
              <a:latin typeface="Noto Sans KR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EC2324-5B94-6004-04E5-5DA2E57D64A6}"/>
              </a:ext>
            </a:extLst>
          </p:cNvPr>
          <p:cNvSpPr txBox="1"/>
          <p:nvPr/>
        </p:nvSpPr>
        <p:spPr>
          <a:xfrm>
            <a:off x="6419088" y="4084932"/>
            <a:ext cx="4993996" cy="1591968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•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제작비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235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억원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•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손익분기점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400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만명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•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국내 극장 관객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198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만명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 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•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극장매출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200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억원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(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100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억원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•  OTT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계약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110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억원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(2016.4.17.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자 더 벨 기사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)</a:t>
            </a:r>
            <a:br>
              <a:rPr lang="en-US" altLang="ko-KR" sz="1600" dirty="0">
                <a:solidFill>
                  <a:srgbClr val="F5F4F0"/>
                </a:solidFill>
                <a:latin typeface="Noto Sans KR"/>
              </a:rPr>
            </a:b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제작 재원 마련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730935"/>
            <a:ext cx="10099548" cy="437462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총 조달 목표 </a:t>
            </a:r>
            <a:r>
              <a:rPr lang="en-US" altLang="ko-KR" sz="1600" b="0">
                <a:solidFill>
                  <a:srgbClr val="FFD700"/>
                </a:solidFill>
                <a:latin typeface="Noto Sans KR"/>
              </a:rPr>
              <a:t>17</a:t>
            </a:r>
            <a:r>
              <a:rPr sz="1600" b="0">
                <a:solidFill>
                  <a:srgbClr val="FFD700"/>
                </a:solidFill>
                <a:latin typeface="Noto Sans KR"/>
              </a:rPr>
              <a:t>억 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" y="2404872"/>
            <a:ext cx="10099548" cy="1774158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기본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제작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재원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10억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—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조달 목표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추가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제작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재원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4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억 —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투자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,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협력 추진 목표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마케팅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재원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3억 —</a:t>
            </a:r>
            <a:r>
              <a:rPr 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별도 조달 목표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디즈니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 —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협력 가능성 타진</a:t>
            </a:r>
            <a:endParaRPr lang="en-US" altLang="ko-KR"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dirty="0">
                <a:solidFill>
                  <a:srgbClr val="F5F4F0"/>
                </a:solidFill>
                <a:latin typeface="Noto Sans KR"/>
              </a:rPr>
              <a:t>OTT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—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협력 가능성 타진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제작 일정 · 예산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758949"/>
            <a:ext cx="4795430" cy="474382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50" b="0" dirty="0" err="1">
                <a:solidFill>
                  <a:srgbClr val="FFD700"/>
                </a:solidFill>
                <a:latin typeface="Noto Sans KR"/>
              </a:rPr>
              <a:t>제작</a:t>
            </a:r>
            <a:r>
              <a:rPr sz="165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50" b="0" dirty="0" err="1">
                <a:solidFill>
                  <a:srgbClr val="FFD700"/>
                </a:solidFill>
                <a:latin typeface="Noto Sans KR"/>
              </a:rPr>
              <a:t>일정</a:t>
            </a:r>
            <a:r>
              <a:rPr sz="1650" b="0" dirty="0">
                <a:solidFill>
                  <a:srgbClr val="FFD700"/>
                </a:solidFill>
                <a:latin typeface="Noto Sans KR"/>
              </a:rPr>
              <a:t> (</a:t>
            </a:r>
            <a:r>
              <a:rPr sz="1650" b="0" dirty="0" err="1">
                <a:solidFill>
                  <a:srgbClr val="FFD700"/>
                </a:solidFill>
                <a:latin typeface="Noto Sans KR"/>
              </a:rPr>
              <a:t>계약·재원</a:t>
            </a:r>
            <a:r>
              <a:rPr sz="165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50" b="0" dirty="0" err="1">
                <a:solidFill>
                  <a:srgbClr val="FFD700"/>
                </a:solidFill>
                <a:latin typeface="Noto Sans KR"/>
              </a:rPr>
              <a:t>확보</a:t>
            </a:r>
            <a:r>
              <a:rPr sz="1650" b="0" dirty="0">
                <a:solidFill>
                  <a:srgbClr val="FFD700"/>
                </a:solidFill>
                <a:latin typeface="Noto Sans KR"/>
              </a:rPr>
              <a:t> 후 약 </a:t>
            </a:r>
            <a:r>
              <a:rPr lang="en-US" sz="1650" dirty="0">
                <a:solidFill>
                  <a:srgbClr val="FFD700"/>
                </a:solidFill>
                <a:latin typeface="Noto Sans KR"/>
              </a:rPr>
              <a:t>4</a:t>
            </a:r>
            <a:r>
              <a:rPr sz="1650" b="0" dirty="0">
                <a:solidFill>
                  <a:srgbClr val="FFD700"/>
                </a:solidFill>
                <a:latin typeface="Noto Sans KR"/>
              </a:rPr>
              <a:t>개월)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7" y="1758949"/>
            <a:ext cx="4993995" cy="38100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50" b="0">
                <a:solidFill>
                  <a:srgbClr val="FFD700"/>
                </a:solidFill>
                <a:latin typeface="Noto Sans KR"/>
              </a:rPr>
              <a:t>예산 (총 </a:t>
            </a:r>
            <a:r>
              <a:rPr lang="en-US" altLang="ko-KR" sz="1650" b="0">
                <a:solidFill>
                  <a:srgbClr val="FFD700"/>
                </a:solidFill>
                <a:latin typeface="Noto Sans KR"/>
              </a:rPr>
              <a:t>17</a:t>
            </a:r>
            <a:r>
              <a:rPr sz="1650" b="0">
                <a:solidFill>
                  <a:srgbClr val="FFD700"/>
                </a:solidFill>
                <a:latin typeface="Noto Sans KR"/>
              </a:rPr>
              <a:t>억)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" y="2233332"/>
            <a:ext cx="3634740" cy="1890611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프리프로덕션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1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개월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AI 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영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상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1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개월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본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촬영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1개월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후반작업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1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개월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마케팅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전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기간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병행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5846" y="2233332"/>
            <a:ext cx="4993995" cy="2452486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주요 배우 출연료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10</a:t>
            </a:r>
            <a:r>
              <a:rPr sz="1600">
                <a:solidFill>
                  <a:srgbClr val="F5F4F0"/>
                </a:solidFill>
                <a:latin typeface="Noto Sans KR"/>
              </a:rPr>
              <a:t>억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기본 영화 제작비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2</a:t>
            </a:r>
            <a:r>
              <a:rPr sz="1600">
                <a:solidFill>
                  <a:srgbClr val="F5F4F0"/>
                </a:solidFill>
                <a:latin typeface="Noto Sans KR"/>
              </a:rPr>
              <a:t>억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의상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0.1</a:t>
            </a:r>
            <a:r>
              <a:rPr sz="1600">
                <a:solidFill>
                  <a:srgbClr val="F5F4F0"/>
                </a:solidFill>
                <a:latin typeface="Noto Sans KR"/>
              </a:rPr>
              <a:t>억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분장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0.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4</a:t>
            </a:r>
            <a:r>
              <a:rPr sz="1600">
                <a:solidFill>
                  <a:srgbClr val="F5F4F0"/>
                </a:solidFill>
                <a:latin typeface="Noto Sans KR"/>
              </a:rPr>
              <a:t>억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추가 제작비·예비비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1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.5</a:t>
            </a:r>
            <a:r>
              <a:rPr sz="1600">
                <a:solidFill>
                  <a:srgbClr val="F5F4F0"/>
                </a:solidFill>
                <a:latin typeface="Noto Sans KR"/>
              </a:rPr>
              <a:t>억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순제작비 총계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14</a:t>
            </a:r>
            <a:r>
              <a:rPr sz="1600">
                <a:solidFill>
                  <a:srgbClr val="F5F4F0"/>
                </a:solidFill>
                <a:latin typeface="Noto Sans KR"/>
              </a:rPr>
              <a:t>억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마케팅 비용 </a:t>
            </a:r>
            <a:r>
              <a:rPr lang="en-US" altLang="ko-KR" sz="160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3.0억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제작 조직 · 연출 방향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01852" y="1697534"/>
            <a:ext cx="10099548" cy="442848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 dirty="0" err="1">
                <a:solidFill>
                  <a:srgbClr val="FFD700"/>
                </a:solidFill>
                <a:latin typeface="Noto Sans KR"/>
              </a:rPr>
              <a:t>제작</a:t>
            </a:r>
            <a:r>
              <a:rPr sz="1600" b="0" dirty="0">
                <a:solidFill>
                  <a:srgbClr val="FFD700"/>
                </a:solidFill>
                <a:latin typeface="Noto Sans KR"/>
              </a:rPr>
              <a:t> </a:t>
            </a:r>
            <a:r>
              <a:rPr sz="1600" b="0" dirty="0" err="1">
                <a:solidFill>
                  <a:srgbClr val="FFD700"/>
                </a:solidFill>
                <a:latin typeface="Noto Sans KR"/>
              </a:rPr>
              <a:t>조직</a:t>
            </a:r>
            <a:endParaRPr sz="1600" b="0" dirty="0">
              <a:solidFill>
                <a:srgbClr val="FFD700"/>
              </a:solidFill>
              <a:latin typeface="Noto Sans K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4504" y="1697534"/>
            <a:ext cx="4993995" cy="302775"/>
          </a:xfrm>
          <a:prstGeom prst="rect">
            <a:avLst/>
          </a:prstGeom>
          <a:noFill/>
        </p:spPr>
        <p:txBody>
          <a:bodyPr wrap="square" lIns="63500" tIns="38100" rIns="63500" bIns="38100">
            <a:normAutofit lnSpcReduction="10000"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연출 방향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" y="2140383"/>
            <a:ext cx="3634740" cy="1781445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원작</a:t>
            </a:r>
            <a:r>
              <a:rPr 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및 실제 인물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김중학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제작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주식회사 </a:t>
            </a:r>
            <a:r>
              <a:rPr lang="ko-KR" altLang="en-US" sz="1600" dirty="0" err="1">
                <a:solidFill>
                  <a:srgbClr val="F5F4F0"/>
                </a:solidFill>
                <a:latin typeface="Noto Sans KR"/>
              </a:rPr>
              <a:t>마집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감독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섭외예정</a:t>
            </a:r>
            <a:endParaRPr lang="en-US" altLang="ko-KR"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캐스팅</a:t>
            </a:r>
            <a:r>
              <a:rPr 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디렉터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촬영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/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조명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: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미디어아트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(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참여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협의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 err="1">
                <a:solidFill>
                  <a:srgbClr val="F5F4F0"/>
                </a:solidFill>
                <a:latin typeface="Noto Sans KR"/>
              </a:rPr>
              <a:t>의상·분장·제작관리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선정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예정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4504" y="2140382"/>
            <a:ext cx="4993995" cy="2201327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40대 한준호의 시선으로 김중학을 바라보는 구도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김중학과 한준호의 대화·침묵·관계 변화 중심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가족 면회 — 절제된 연기와 시선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법정·문서·철문의 소리 — 반복 모티브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AI 장면 — 기록의 누락을 비교하는 도구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희망의 음악 — ICEC 완성에서 절정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•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챌린지</a:t>
            </a:r>
            <a:r>
              <a:rPr sz="1600">
                <a:solidFill>
                  <a:srgbClr val="F5F4F0"/>
                </a:solidFill>
                <a:latin typeface="Noto Sans KR"/>
              </a:rPr>
              <a:t> 음악 — 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사회적 계몽 운동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8251FA-F44D-36D3-1551-18886E78CA04}"/>
              </a:ext>
            </a:extLst>
          </p:cNvPr>
          <p:cNvSpPr txBox="1"/>
          <p:nvPr/>
        </p:nvSpPr>
        <p:spPr>
          <a:xfrm>
            <a:off x="1101852" y="4251012"/>
            <a:ext cx="2555748" cy="442848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lang="ko-KR" altLang="en-US" sz="1600" b="0" dirty="0">
                <a:solidFill>
                  <a:srgbClr val="FFD700"/>
                </a:solidFill>
                <a:latin typeface="Noto Sans KR"/>
              </a:rPr>
              <a:t>유튜브  </a:t>
            </a:r>
            <a:r>
              <a:rPr lang="en-US" altLang="ko-KR" sz="1600" dirty="0">
                <a:solidFill>
                  <a:srgbClr val="FFD700"/>
                </a:solidFill>
                <a:latin typeface="Noto Sans KR"/>
              </a:rPr>
              <a:t>(</a:t>
            </a:r>
            <a:r>
              <a:rPr lang="ko-KR" altLang="en-US" sz="1600" dirty="0">
                <a:solidFill>
                  <a:srgbClr val="FFD700"/>
                </a:solidFill>
                <a:latin typeface="Noto Sans KR"/>
              </a:rPr>
              <a:t>영화 </a:t>
            </a:r>
            <a:r>
              <a:rPr lang="en-US" altLang="ko-KR" sz="1600" dirty="0">
                <a:solidFill>
                  <a:srgbClr val="FFD700"/>
                </a:solidFill>
                <a:latin typeface="Noto Sans KR"/>
              </a:rPr>
              <a:t>18</a:t>
            </a:r>
            <a:r>
              <a:rPr lang="ko-KR" altLang="en-US" sz="1600" dirty="0">
                <a:solidFill>
                  <a:srgbClr val="FFD700"/>
                </a:solidFill>
                <a:latin typeface="Noto Sans KR"/>
              </a:rPr>
              <a:t>원</a:t>
            </a:r>
            <a:r>
              <a:rPr lang="en-US" altLang="ko-KR" sz="1600" dirty="0">
                <a:solidFill>
                  <a:srgbClr val="FFD700"/>
                </a:solidFill>
                <a:latin typeface="Noto Sans KR"/>
              </a:rPr>
              <a:t>) </a:t>
            </a:r>
            <a:r>
              <a:rPr lang="ko-KR" altLang="en-US" sz="1600" dirty="0">
                <a:solidFill>
                  <a:srgbClr val="FFD700"/>
                </a:solidFill>
                <a:latin typeface="Noto Sans KR"/>
              </a:rPr>
              <a:t>공개</a:t>
            </a:r>
            <a:endParaRPr sz="1600" b="0" dirty="0">
              <a:solidFill>
                <a:srgbClr val="FFD700"/>
              </a:solidFill>
              <a:latin typeface="Noto Sans KR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83D348-30E2-6034-00AC-1F63090E1BC0}"/>
              </a:ext>
            </a:extLst>
          </p:cNvPr>
          <p:cNvSpPr txBox="1"/>
          <p:nvPr/>
        </p:nvSpPr>
        <p:spPr>
          <a:xfrm>
            <a:off x="1126312" y="4569063"/>
            <a:ext cx="3902888" cy="293961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법원제출용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-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사실 내용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,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약 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22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분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, AI </a:t>
            </a:r>
            <a:r>
              <a:rPr lang="ko-KR" altLang="en-US" sz="1600" dirty="0">
                <a:solidFill>
                  <a:srgbClr val="F5F4F0"/>
                </a:solidFill>
                <a:latin typeface="Noto Sans KR"/>
              </a:rPr>
              <a:t>영상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  <p:sp>
        <p:nvSpPr>
          <p:cNvPr id="20" name="Rounded Rectangle 12">
            <a:hlinkClick r:id="rId2"/>
            <a:extLst>
              <a:ext uri="{FF2B5EF4-FFF2-40B4-BE49-F238E27FC236}">
                <a16:creationId xmlns:a16="http://schemas.microsoft.com/office/drawing/2014/main" id="{23A97B5F-8263-920D-B772-ABDD2310AD20}"/>
              </a:ext>
            </a:extLst>
          </p:cNvPr>
          <p:cNvSpPr/>
          <p:nvPr/>
        </p:nvSpPr>
        <p:spPr>
          <a:xfrm>
            <a:off x="1239012" y="5115276"/>
            <a:ext cx="2880360" cy="475488"/>
          </a:xfrm>
          <a:prstGeom prst="roundRect">
            <a:avLst/>
          </a:prstGeom>
          <a:solidFill>
            <a:srgbClr val="A51C24"/>
          </a:solidFill>
          <a:ln w="19050">
            <a:solidFill>
              <a:srgbClr val="EBCA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hlinkClick r:id="rId2"/>
              </a:rPr>
              <a:t>▶ 유튜브 영상 바로 보기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4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Rounded Rectangle 2"/>
          <p:cNvSpPr/>
          <p:nvPr/>
        </p:nvSpPr>
        <p:spPr>
          <a:xfrm>
            <a:off x="594360" y="1261872"/>
            <a:ext cx="11000232" cy="4919472"/>
          </a:xfrm>
          <a:prstGeom prst="roundRect">
            <a:avLst>
              <a:gd name="adj" fmla="val 16667"/>
            </a:avLst>
          </a:prstGeom>
          <a:solidFill>
            <a:srgbClr val="303135"/>
          </a:solidFill>
          <a:ln>
            <a:solidFill>
              <a:srgbClr val="4546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anchor="ctr">
            <a:normAutofit/>
          </a:bodyPr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21792" y="365760"/>
            <a:ext cx="97840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sz="2700" b="1">
                <a:solidFill>
                  <a:srgbClr val="F5F4F0"/>
                </a:solidFill>
                <a:latin typeface="Noto Sans KR"/>
              </a:rPr>
              <a:t>최종 정리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9840" y="411480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endParaRPr lang="ko-KR" altLang="en-US" sz="1000" b="1">
              <a:solidFill>
                <a:srgbClr val="B6B8BC"/>
              </a:solidFill>
              <a:latin typeface="Noto Sans K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792" y="1051560"/>
            <a:ext cx="960120" cy="41148"/>
          </a:xfrm>
          <a:prstGeom prst="rect">
            <a:avLst/>
          </a:prstGeom>
          <a:solidFill>
            <a:srgbClr val="CCA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203807" y="1815445"/>
            <a:ext cx="4722876" cy="38100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한 문장 요약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3808" y="3531108"/>
            <a:ext cx="4620920" cy="381000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세 가지 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5080" y="1857891"/>
            <a:ext cx="4722876" cy="338554"/>
          </a:xfrm>
          <a:prstGeom prst="rect">
            <a:avLst/>
          </a:prstGeom>
          <a:noFill/>
        </p:spPr>
        <p:txBody>
          <a:bodyPr wrap="square" lIns="63500" tIns="38100" rIns="63500" bIns="38100">
            <a:normAutofit/>
          </a:bodyPr>
          <a:lstStyle/>
          <a:p>
            <a:pPr algn="l">
              <a:defRPr/>
            </a:pPr>
            <a:r>
              <a:rPr sz="1600" b="0">
                <a:solidFill>
                  <a:srgbClr val="FFD700"/>
                </a:solidFill>
                <a:latin typeface="Noto Sans KR"/>
              </a:rPr>
              <a:t>영화가 끝난 뒤에도 남는 세 가지 질문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3807" y="2332903"/>
            <a:ext cx="4892040" cy="905597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"김중학의 30년을, 40대 한준호의 시선으로</a:t>
            </a: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 </a:t>
            </a:r>
            <a:r>
              <a:rPr sz="1600">
                <a:solidFill>
                  <a:srgbClr val="F5F4F0"/>
                </a:solidFill>
                <a:latin typeface="Noto Sans KR"/>
              </a:rPr>
              <a:t>걷는다."</a:t>
            </a:r>
          </a:p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"40대 남성 관객의 분노와 의리를 법정에 세운다."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3807" y="4084932"/>
            <a:ext cx="4892040" cy="1040138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1.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시나리오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—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실제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사건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기반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, 14부 1</a:t>
            </a:r>
            <a:r>
              <a:rPr lang="en-US" altLang="ko-KR" sz="1600" dirty="0">
                <a:solidFill>
                  <a:srgbClr val="F5F4F0"/>
                </a:solidFill>
                <a:latin typeface="Noto Sans KR"/>
              </a:rPr>
              <a:t>30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분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2.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캐스팅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— 60대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주연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+ 40대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중심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+ 30대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앙상블</a:t>
            </a:r>
            <a:endParaRPr sz="1600" dirty="0">
              <a:solidFill>
                <a:srgbClr val="F5F4F0"/>
              </a:solidFill>
              <a:latin typeface="Noto Sans KR"/>
            </a:endParaRP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 dirty="0">
                <a:solidFill>
                  <a:srgbClr val="F5F4F0"/>
                </a:solidFill>
                <a:latin typeface="Noto Sans KR"/>
              </a:rPr>
              <a:t>3.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마케팅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— 40대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남성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핵심</a:t>
            </a:r>
            <a:r>
              <a:rPr sz="1600" dirty="0">
                <a:solidFill>
                  <a:srgbClr val="F5F4F0"/>
                </a:solidFill>
                <a:latin typeface="Noto Sans KR"/>
              </a:rPr>
              <a:t> </a:t>
            </a:r>
            <a:r>
              <a:rPr sz="1600" dirty="0" err="1">
                <a:solidFill>
                  <a:srgbClr val="F5F4F0"/>
                </a:solidFill>
                <a:latin typeface="Noto Sans KR"/>
              </a:rPr>
              <a:t>타깃</a:t>
            </a:r>
            <a:endParaRPr sz="1600" dirty="0">
              <a:solidFill>
                <a:srgbClr val="F5F4F0"/>
              </a:solidFill>
              <a:latin typeface="Noto Sans K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5080" y="2332903"/>
            <a:ext cx="4892040" cy="1883612"/>
          </a:xfrm>
          <a:prstGeom prst="rect">
            <a:avLst/>
          </a:prstGeom>
          <a:noFill/>
        </p:spPr>
        <p:txBody>
          <a:bodyPr vert="horz" wrap="square" lIns="63500" tIns="38100" rIns="63500" bIns="38100"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chemeClr val="accent6"/>
                </a:solidFill>
                <a:latin typeface="Noto Sans KR"/>
              </a:rPr>
              <a:t>『재판실무편람』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공개되어야 </a:t>
            </a:r>
            <a:r>
              <a:rPr sz="1600">
                <a:solidFill>
                  <a:srgbClr val="F5F4F0"/>
                </a:solidFill>
                <a:latin typeface="Noto Sans KR"/>
              </a:rPr>
              <a:t>한다.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chemeClr val="accent6"/>
                </a:solidFill>
                <a:latin typeface="Noto Sans KR"/>
              </a:rPr>
              <a:t>『대법원 (귀족 카르텔)』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rgbClr val="F5F4F0"/>
                </a:solidFill>
                <a:latin typeface="Noto Sans KR"/>
              </a:rPr>
              <a:t>서민의 법원이 되어야 한다.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sz="1600">
                <a:solidFill>
                  <a:schemeClr val="accent6"/>
                </a:solidFill>
                <a:latin typeface="Noto Sans KR"/>
              </a:rPr>
              <a:t>『법왜곡죄』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ko-KR" altLang="en-US" sz="1600">
                <a:solidFill>
                  <a:srgbClr val="F5F4F0"/>
                </a:solidFill>
                <a:latin typeface="Noto Sans KR"/>
              </a:rPr>
              <a:t>모든 </a:t>
            </a:r>
            <a:r>
              <a:rPr sz="1600">
                <a:solidFill>
                  <a:srgbClr val="F5F4F0"/>
                </a:solidFill>
                <a:latin typeface="Noto Sans KR"/>
              </a:rPr>
              <a:t>사건에 적용되어야 한다.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2084</Words>
  <Application>Microsoft Office PowerPoint</Application>
  <PresentationFormat>와이드스크린</PresentationFormat>
  <Paragraphs>295</Paragraphs>
  <Slides>22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Noto Sans CJK KR</vt:lpstr>
      <vt:lpstr>Noto Sans KR</vt:lpstr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description>generated using python-pptx</dc:description>
  <cp:lastModifiedBy>중학 김</cp:lastModifiedBy>
  <cp:revision>78</cp:revision>
  <dcterms:created xsi:type="dcterms:W3CDTF">2013-01-27T09:14:16Z</dcterms:created>
  <dcterms:modified xsi:type="dcterms:W3CDTF">2026-10-16T07:33:52Z</dcterms:modified>
  <cp:version/>
</cp:coreProperties>
</file>